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Lato" charset="1" panose="020F0502020204030203"/>
      <p:regular r:id="rId23"/>
    </p:embeddedFont>
    <p:embeddedFont>
      <p:font typeface="Poppins" charset="1" panose="00000500000000000000"/>
      <p:regular r:id="rId24"/>
    </p:embeddedFont>
    <p:embeddedFont>
      <p:font typeface="Lato Bold" charset="1" panose="020F05020202040302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2006, jQuery revolutionized the way developers interacted with the DOM and simplified AJAX calls, making JavaScript more approachable.</a:t>
            </a:r>
          </a:p>
          <a:p>
            <a:r>
              <a:rPr lang="en-US"/>
              <a:t/>
            </a:r>
          </a:p>
          <a:p>
            <a:r>
              <a:rPr lang="en-US"/>
              <a:t>At 2010, we saw the launch of AngularJS by Google. AngularJS was groundbreaking for its approach to building dynamic, single-page applications using a model-view-controller (MVC) architecture. </a:t>
            </a:r>
          </a:p>
          <a:p>
            <a:r>
              <a:rPr lang="en-US"/>
              <a:t/>
            </a:r>
          </a:p>
          <a:p>
            <a:r>
              <a:rPr lang="en-US"/>
              <a:t>In 2013, React was released by Facebook. React shifted the paradigm towards component-based architecture and introduced the concept of a virtual DOM, making applications more efficient. </a:t>
            </a:r>
          </a:p>
          <a:p>
            <a:r>
              <a:rPr lang="en-US"/>
              <a:t/>
            </a:r>
          </a:p>
          <a:p>
            <a:r>
              <a:rPr lang="en-US"/>
              <a:t>One year later, Vue.js created by Evan You. It combined the best features of AngularJS and React, emphasizing simplicity and performance.</a:t>
            </a:r>
          </a:p>
          <a:p>
            <a:r>
              <a:rPr lang="en-US"/>
              <a:t/>
            </a:r>
          </a:p>
          <a:p>
            <a:r>
              <a:rPr lang="en-US"/>
              <a:t>Finally, in the same year, 2014, we witnessed a major evolution of AngularJS into Angular (often referred to as Angular 2+).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encourages developers to adopt a functional programming approach. This means writing clean, predictable, and reusable code through the use of pure functions and immutability. Functional components have become a preferred way of writing React components, leveraging features like hooks to manage state and side effects. This leads to a more modular and testable codebase, reducing the complexity of application logic.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Basically, One of the best things about React is that it makes it easy to create reusable </a:t>
            </a:r>
          </a:p>
          <a:p>
            <a:r>
              <a:rPr lang="en-US"/>
              <a:t>components that can be used in multiple projects. We'll be taking advantage of this by creating a Todo component that we can use to display each item on our list.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React hook: useState</a:t>
            </a:r>
          </a:p>
          <a:p>
            <a:r>
              <a:rPr lang="en-US"/>
              <a:t>Purpose:</a:t>
            </a:r>
          </a:p>
          <a:p>
            <a:r>
              <a:rPr lang="en-US"/>
              <a:t>1. Remember values internally when the component re-renders</a:t>
            </a:r>
          </a:p>
          <a:p>
            <a:r>
              <a:rPr lang="en-US"/>
              <a:t>2. Tell React to re-render the component when the value changes</a:t>
            </a:r>
          </a:p>
          <a:p>
            <a:r>
              <a:rPr lang="en-US"/>
              <a:t/>
            </a:r>
          </a:p>
          <a:p>
            <a:r>
              <a:rPr lang="en-US"/>
              <a:t>A component will only re-render when</a:t>
            </a:r>
          </a:p>
          <a:p>
            <a:r>
              <a:rPr lang="en-US"/>
              <a:t>1.A value inside props changes</a:t>
            </a:r>
          </a:p>
          <a:p>
            <a:r>
              <a:rPr lang="en-US"/>
              <a:t>2.A useState setter is called</a:t>
            </a:r>
          </a:p>
          <a:p>
            <a:r>
              <a:rPr lang="en-US"/>
              <a:t>This means all data values displayed in the HTML should depend on either props or useState</a:t>
            </a:r>
          </a:p>
          <a:p>
            <a:r>
              <a:rPr lang="en-US"/>
              <a:t/>
            </a:r>
          </a:p>
          <a:p>
            <a:r>
              <a:rPr lang="en-US"/>
              <a:t>Second React hook: useEffect</a:t>
            </a:r>
          </a:p>
          <a:p>
            <a:r>
              <a:rPr lang="en-US"/>
              <a:t>Purpose:</a:t>
            </a:r>
          </a:p>
          <a:p>
            <a:r>
              <a:rPr lang="en-US"/>
              <a:t>Act as an observer, running code in response to value changes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51837" y="1407626"/>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2413563"/>
            <a:ext cx="16835681" cy="62421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REACT</a:t>
            </a:r>
          </a:p>
          <a:p>
            <a:pPr algn="l">
              <a:lnSpc>
                <a:spcPts val="15959"/>
              </a:lnSpc>
            </a:pPr>
            <a:r>
              <a:rPr lang="en-US" sz="14508" b="true">
                <a:solidFill>
                  <a:srgbClr val="FBF9F1"/>
                </a:solidFill>
                <a:latin typeface="Poppins Bold"/>
                <a:ea typeface="Poppins Bold"/>
                <a:cs typeface="Poppins Bold"/>
                <a:sym typeface="Poppins Bold"/>
              </a:rPr>
              <a:t>INTRODUCTION</a:t>
            </a:r>
          </a:p>
          <a:p>
            <a:pPr algn="l">
              <a:lnSpc>
                <a:spcPts val="15959"/>
              </a:lnSpc>
            </a:pPr>
          </a:p>
        </p:txBody>
      </p:sp>
      <p:sp>
        <p:nvSpPr>
          <p:cNvPr name="TextBox 8" id="8"/>
          <p:cNvSpPr txBox="true"/>
          <p:nvPr/>
        </p:nvSpPr>
        <p:spPr>
          <a:xfrm rot="0">
            <a:off x="1896669" y="882426"/>
            <a:ext cx="14111389"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Design of multi-tier Internet applications SPEC: Web technologies engineering</a:t>
            </a:r>
          </a:p>
        </p:txBody>
      </p:sp>
      <p:sp>
        <p:nvSpPr>
          <p:cNvPr name="TextBox 9" id="9"/>
          <p:cNvSpPr txBox="true"/>
          <p:nvPr/>
        </p:nvSpPr>
        <p:spPr>
          <a:xfrm rot="0">
            <a:off x="928665" y="6824343"/>
            <a:ext cx="7762921" cy="625475"/>
          </a:xfrm>
          <a:prstGeom prst="rect">
            <a:avLst/>
          </a:prstGeom>
        </p:spPr>
        <p:txBody>
          <a:bodyPr anchor="t" rtlCol="false" tIns="0" lIns="0" bIns="0" rIns="0">
            <a:spAutoFit/>
          </a:bodyPr>
          <a:lstStyle/>
          <a:p>
            <a:pPr algn="l">
              <a:lnSpc>
                <a:spcPts val="4899"/>
              </a:lnSpc>
              <a:spcBef>
                <a:spcPct val="0"/>
              </a:spcBef>
            </a:pPr>
            <a:r>
              <a:rPr lang="en-US" sz="3499">
                <a:solidFill>
                  <a:srgbClr val="E5E1DA"/>
                </a:solidFill>
                <a:latin typeface="Poppins"/>
                <a:ea typeface="Poppins"/>
                <a:cs typeface="Poppins"/>
                <a:sym typeface="Poppins"/>
              </a:rPr>
              <a:t>Present by Zhe Chen</a:t>
            </a:r>
          </a:p>
        </p:txBody>
      </p:sp>
      <p:sp>
        <p:nvSpPr>
          <p:cNvPr name="TextBox 10" id="10"/>
          <p:cNvSpPr txBox="true"/>
          <p:nvPr/>
        </p:nvSpPr>
        <p:spPr>
          <a:xfrm rot="0">
            <a:off x="928665" y="7674852"/>
            <a:ext cx="3863157" cy="606425"/>
          </a:xfrm>
          <a:prstGeom prst="rect">
            <a:avLst/>
          </a:prstGeom>
        </p:spPr>
        <p:txBody>
          <a:bodyPr anchor="t" rtlCol="false" tIns="0" lIns="0" bIns="0" rIns="0">
            <a:spAutoFit/>
          </a:bodyPr>
          <a:lstStyle/>
          <a:p>
            <a:pPr algn="l">
              <a:lnSpc>
                <a:spcPts val="4900"/>
              </a:lnSpc>
              <a:spcBef>
                <a:spcPct val="0"/>
              </a:spcBef>
            </a:pPr>
            <a:r>
              <a:rPr lang="en-US" sz="3500">
                <a:solidFill>
                  <a:srgbClr val="E5E1DA"/>
                </a:solidFill>
                <a:latin typeface="Lato"/>
                <a:ea typeface="Lato"/>
                <a:cs typeface="Lato"/>
                <a:sym typeface="Lato"/>
              </a:rPr>
              <a:t>64317 Group8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2422424" y="1945482"/>
            <a:ext cx="13443152" cy="8035925"/>
          </a:xfrm>
          <a:prstGeom prst="rect">
            <a:avLst/>
          </a:prstGeom>
        </p:spPr>
        <p:txBody>
          <a:bodyPr anchor="t" rtlCol="false" tIns="0" lIns="0" bIns="0" rIns="0">
            <a:spAutoFit/>
          </a:bodyPr>
          <a:lstStyle/>
          <a:p>
            <a:pPr algn="l">
              <a:lnSpc>
                <a:spcPts val="4900"/>
              </a:lnSpc>
            </a:pPr>
            <a:r>
              <a:rPr lang="en-US" sz="3500">
                <a:solidFill>
                  <a:srgbClr val="E5E1DA"/>
                </a:solidFill>
                <a:latin typeface="Lato"/>
                <a:ea typeface="Lato"/>
                <a:cs typeface="Lato"/>
                <a:sym typeface="Lato"/>
              </a:rPr>
              <a:t>Props (Properties)</a:t>
            </a:r>
          </a:p>
          <a:p>
            <a:pPr algn="l" marL="755651" indent="-377825" lvl="1">
              <a:lnSpc>
                <a:spcPts val="4900"/>
              </a:lnSpc>
              <a:buFont typeface="Arial"/>
              <a:buChar char="•"/>
            </a:pPr>
            <a:r>
              <a:rPr lang="en-US" sz="3500">
                <a:solidFill>
                  <a:srgbClr val="E5E1DA"/>
                </a:solidFill>
                <a:latin typeface="Lato"/>
                <a:ea typeface="Lato"/>
                <a:cs typeface="Lato"/>
                <a:sym typeface="Lato"/>
              </a:rPr>
              <a:t>What are Props?</a:t>
            </a:r>
          </a:p>
          <a:p>
            <a:pPr algn="l" marL="1511301" indent="-503767" lvl="2">
              <a:lnSpc>
                <a:spcPts val="4900"/>
              </a:lnSpc>
              <a:buFont typeface="Arial"/>
              <a:buChar char="⚬"/>
            </a:pPr>
            <a:r>
              <a:rPr lang="en-US" sz="3500">
                <a:solidFill>
                  <a:srgbClr val="FF9F29"/>
                </a:solidFill>
                <a:latin typeface="Lato"/>
                <a:ea typeface="Lato"/>
                <a:cs typeface="Lato"/>
                <a:sym typeface="Lato"/>
              </a:rPr>
              <a:t>Read-only</a:t>
            </a:r>
            <a:r>
              <a:rPr lang="en-US" sz="3500">
                <a:solidFill>
                  <a:srgbClr val="E5E1DA"/>
                </a:solidFill>
                <a:latin typeface="Lato"/>
                <a:ea typeface="Lato"/>
                <a:cs typeface="Lato"/>
                <a:sym typeface="Lato"/>
              </a:rPr>
              <a:t> data passed to components.</a:t>
            </a:r>
          </a:p>
          <a:p>
            <a:pPr algn="l" marL="755651" indent="-377825" lvl="1">
              <a:lnSpc>
                <a:spcPts val="4900"/>
              </a:lnSpc>
              <a:buFont typeface="Arial"/>
              <a:buChar char="•"/>
            </a:pPr>
            <a:r>
              <a:rPr lang="en-US" sz="3500">
                <a:solidFill>
                  <a:srgbClr val="E5E1DA"/>
                </a:solidFill>
                <a:latin typeface="Lato"/>
                <a:ea typeface="Lato"/>
                <a:cs typeface="Lato"/>
                <a:sym typeface="Lato"/>
              </a:rPr>
              <a:t>Use in Components</a:t>
            </a:r>
          </a:p>
          <a:p>
            <a:pPr algn="l" marL="1511301" indent="-503767" lvl="2">
              <a:lnSpc>
                <a:spcPts val="4900"/>
              </a:lnSpc>
              <a:buFont typeface="Arial"/>
              <a:buChar char="⚬"/>
            </a:pPr>
            <a:r>
              <a:rPr lang="en-US" sz="3500">
                <a:solidFill>
                  <a:srgbClr val="E5E1DA"/>
                </a:solidFill>
                <a:latin typeface="Lato"/>
                <a:ea typeface="Lato"/>
                <a:cs typeface="Lato"/>
                <a:sym typeface="Lato"/>
              </a:rPr>
              <a:t>Allows data to flow from parent to child components.</a:t>
            </a:r>
          </a:p>
          <a:p>
            <a:pPr algn="l">
              <a:lnSpc>
                <a:spcPts val="4900"/>
              </a:lnSpc>
            </a:pPr>
            <a:r>
              <a:rPr lang="en-US" sz="3500">
                <a:solidFill>
                  <a:srgbClr val="E5E1DA"/>
                </a:solidFill>
                <a:latin typeface="Lato"/>
                <a:ea typeface="Lato"/>
                <a:cs typeface="Lato"/>
                <a:sym typeface="Lato"/>
              </a:rPr>
              <a:t>State</a:t>
            </a:r>
          </a:p>
          <a:p>
            <a:pPr algn="l" marL="755651" indent="-377825" lvl="1">
              <a:lnSpc>
                <a:spcPts val="4900"/>
              </a:lnSpc>
              <a:buFont typeface="Arial"/>
              <a:buChar char="•"/>
            </a:pPr>
            <a:r>
              <a:rPr lang="en-US" sz="3500">
                <a:solidFill>
                  <a:srgbClr val="E5E1DA"/>
                </a:solidFill>
                <a:latin typeface="Lato"/>
                <a:ea typeface="Lato"/>
                <a:cs typeface="Lato"/>
                <a:sym typeface="Lato"/>
              </a:rPr>
              <a:t>What is State?</a:t>
            </a:r>
          </a:p>
          <a:p>
            <a:pPr algn="l" marL="1511301" indent="-503767" lvl="2">
              <a:lnSpc>
                <a:spcPts val="4900"/>
              </a:lnSpc>
              <a:buFont typeface="Arial"/>
              <a:buChar char="⚬"/>
            </a:pPr>
            <a:r>
              <a:rPr lang="en-US" sz="3500">
                <a:solidFill>
                  <a:srgbClr val="FF9F29"/>
                </a:solidFill>
                <a:latin typeface="Lato"/>
                <a:ea typeface="Lato"/>
                <a:cs typeface="Lato"/>
                <a:sym typeface="Lato"/>
              </a:rPr>
              <a:t>Data managed within a component</a:t>
            </a:r>
            <a:r>
              <a:rPr lang="en-US" sz="3500">
                <a:solidFill>
                  <a:srgbClr val="E5E1DA"/>
                </a:solidFill>
                <a:latin typeface="Lato"/>
                <a:ea typeface="Lato"/>
                <a:cs typeface="Lato"/>
                <a:sym typeface="Lato"/>
              </a:rPr>
              <a:t>, affecting its behavior and rendering.</a:t>
            </a:r>
          </a:p>
          <a:p>
            <a:pPr algn="l" marL="755651" indent="-377825" lvl="1">
              <a:lnSpc>
                <a:spcPts val="4900"/>
              </a:lnSpc>
              <a:buFont typeface="Arial"/>
              <a:buChar char="•"/>
            </a:pPr>
            <a:r>
              <a:rPr lang="en-US" sz="3500">
                <a:solidFill>
                  <a:srgbClr val="E5E1DA"/>
                </a:solidFill>
                <a:latin typeface="Lato"/>
                <a:ea typeface="Lato"/>
                <a:cs typeface="Lato"/>
                <a:sym typeface="Lato"/>
              </a:rPr>
              <a:t>Setting State with useState Hook</a:t>
            </a:r>
          </a:p>
          <a:p>
            <a:pPr algn="l" marL="1511301" indent="-503767" lvl="2">
              <a:lnSpc>
                <a:spcPts val="4900"/>
              </a:lnSpc>
              <a:spcBef>
                <a:spcPct val="0"/>
              </a:spcBef>
              <a:buFont typeface="Arial"/>
              <a:buChar char="⚬"/>
            </a:pPr>
            <a:r>
              <a:rPr lang="en-US" sz="3500">
                <a:solidFill>
                  <a:srgbClr val="E5E1DA"/>
                </a:solidFill>
                <a:latin typeface="Lato"/>
                <a:ea typeface="Lato"/>
                <a:cs typeface="Lato"/>
                <a:sym typeface="Lato"/>
              </a:rPr>
              <a:t>Functional components use </a:t>
            </a:r>
            <a:r>
              <a:rPr lang="en-US" sz="3500">
                <a:solidFill>
                  <a:srgbClr val="FFD944"/>
                </a:solidFill>
                <a:latin typeface="Lato"/>
                <a:ea typeface="Lato"/>
                <a:cs typeface="Lato"/>
                <a:sym typeface="Lato"/>
              </a:rPr>
              <a:t>useState </a:t>
            </a:r>
            <a:r>
              <a:rPr lang="en-US" sz="3500">
                <a:solidFill>
                  <a:srgbClr val="E5E1DA"/>
                </a:solidFill>
                <a:latin typeface="Lato"/>
                <a:ea typeface="Lato"/>
                <a:cs typeface="Lato"/>
                <a:sym typeface="Lato"/>
              </a:rPr>
              <a:t>to manage local component state.</a:t>
            </a:r>
          </a:p>
          <a:p>
            <a:pPr algn="l">
              <a:lnSpc>
                <a:spcPts val="4900"/>
              </a:lnSpc>
              <a:spcBef>
                <a:spcPct val="0"/>
              </a:spcBef>
            </a:pPr>
          </a:p>
        </p:txBody>
      </p:sp>
      <p:sp>
        <p:nvSpPr>
          <p:cNvPr name="TextBox 5" id="5"/>
          <p:cNvSpPr txBox="true"/>
          <p:nvPr/>
        </p:nvSpPr>
        <p:spPr>
          <a:xfrm rot="0">
            <a:off x="2895313" y="693970"/>
            <a:ext cx="10220991"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REACT PROPS AND STATE</a:t>
            </a:r>
          </a:p>
        </p:txBody>
      </p:sp>
      <p:grpSp>
        <p:nvGrpSpPr>
          <p:cNvPr name="Group 6" id="6"/>
          <p:cNvGrpSpPr/>
          <p:nvPr/>
        </p:nvGrpSpPr>
        <p:grpSpPr>
          <a:xfrm rot="0">
            <a:off x="2627583" y="703495"/>
            <a:ext cx="10488722" cy="914400"/>
            <a:chOff x="0" y="0"/>
            <a:chExt cx="2762462" cy="240830"/>
          </a:xfrm>
        </p:grpSpPr>
        <p:sp>
          <p:nvSpPr>
            <p:cNvPr name="Freeform 7" id="7"/>
            <p:cNvSpPr/>
            <p:nvPr/>
          </p:nvSpPr>
          <p:spPr>
            <a:xfrm flipH="false" flipV="false" rot="0">
              <a:off x="0" y="0"/>
              <a:ext cx="2762462" cy="240830"/>
            </a:xfrm>
            <a:custGeom>
              <a:avLst/>
              <a:gdLst/>
              <a:ahLst/>
              <a:cxnLst/>
              <a:rect r="r" b="b" t="t" l="l"/>
              <a:pathLst>
                <a:path h="240830" w="2762462">
                  <a:moveTo>
                    <a:pt x="44287" y="0"/>
                  </a:moveTo>
                  <a:lnTo>
                    <a:pt x="2718175" y="0"/>
                  </a:lnTo>
                  <a:cubicBezTo>
                    <a:pt x="2729920" y="0"/>
                    <a:pt x="2741185" y="4666"/>
                    <a:pt x="2749490" y="12971"/>
                  </a:cubicBezTo>
                  <a:cubicBezTo>
                    <a:pt x="2757796" y="21277"/>
                    <a:pt x="2762462" y="32541"/>
                    <a:pt x="2762462" y="44287"/>
                  </a:cubicBezTo>
                  <a:lnTo>
                    <a:pt x="2762462" y="196543"/>
                  </a:lnTo>
                  <a:cubicBezTo>
                    <a:pt x="2762462" y="221002"/>
                    <a:pt x="2742634" y="240830"/>
                    <a:pt x="2718175" y="240830"/>
                  </a:cubicBezTo>
                  <a:lnTo>
                    <a:pt x="44287" y="240830"/>
                  </a:lnTo>
                  <a:cubicBezTo>
                    <a:pt x="19828" y="240830"/>
                    <a:pt x="0" y="221002"/>
                    <a:pt x="0" y="196543"/>
                  </a:cubicBezTo>
                  <a:lnTo>
                    <a:pt x="0" y="44287"/>
                  </a:lnTo>
                  <a:cubicBezTo>
                    <a:pt x="0" y="19828"/>
                    <a:pt x="19828" y="0"/>
                    <a:pt x="44287" y="0"/>
                  </a:cubicBezTo>
                  <a:close/>
                </a:path>
              </a:pathLst>
            </a:custGeom>
            <a:solidFill>
              <a:srgbClr val="000000">
                <a:alpha val="0"/>
              </a:srgbClr>
            </a:solidFill>
            <a:ln w="38100" cap="rnd">
              <a:solidFill>
                <a:srgbClr val="FBF9F1"/>
              </a:solidFill>
              <a:prstDash val="solid"/>
              <a:round/>
            </a:ln>
          </p:spPr>
        </p:sp>
        <p:sp>
          <p:nvSpPr>
            <p:cNvPr name="TextBox 8" id="8"/>
            <p:cNvSpPr txBox="true"/>
            <p:nvPr/>
          </p:nvSpPr>
          <p:spPr>
            <a:xfrm>
              <a:off x="0" y="-38100"/>
              <a:ext cx="2762462" cy="2789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4177729" y="-461245"/>
            <a:ext cx="9940582" cy="10671659"/>
          </a:xfrm>
          <a:custGeom>
            <a:avLst/>
            <a:gdLst/>
            <a:ahLst/>
            <a:cxnLst/>
            <a:rect r="r" b="b" t="t" l="l"/>
            <a:pathLst>
              <a:path h="10671659" w="9940582">
                <a:moveTo>
                  <a:pt x="9940582" y="10671660"/>
                </a:moveTo>
                <a:lnTo>
                  <a:pt x="0" y="10671660"/>
                </a:lnTo>
                <a:lnTo>
                  <a:pt x="0" y="0"/>
                </a:lnTo>
                <a:lnTo>
                  <a:pt x="9940582" y="0"/>
                </a:lnTo>
                <a:lnTo>
                  <a:pt x="9940582" y="10671660"/>
                </a:lnTo>
                <a:close/>
              </a:path>
            </a:pathLst>
          </a:custGeom>
          <a:blipFill>
            <a:blip r:embed="rId2"/>
            <a:stretch>
              <a:fillRect l="-54" t="0" r="-54" b="0"/>
            </a:stretch>
          </a:blipFill>
        </p:spPr>
      </p:sp>
      <p:sp>
        <p:nvSpPr>
          <p:cNvPr name="Freeform 3" id="3"/>
          <p:cNvSpPr/>
          <p:nvPr/>
        </p:nvSpPr>
        <p:spPr>
          <a:xfrm flipH="false" flipV="false" rot="0">
            <a:off x="2342265" y="1226399"/>
            <a:ext cx="15394392" cy="2280736"/>
          </a:xfrm>
          <a:custGeom>
            <a:avLst/>
            <a:gdLst/>
            <a:ahLst/>
            <a:cxnLst/>
            <a:rect r="r" b="b" t="t" l="l"/>
            <a:pathLst>
              <a:path h="2280736" w="15394392">
                <a:moveTo>
                  <a:pt x="0" y="0"/>
                </a:moveTo>
                <a:lnTo>
                  <a:pt x="15394392" y="0"/>
                </a:lnTo>
                <a:lnTo>
                  <a:pt x="15394392" y="2280736"/>
                </a:lnTo>
                <a:lnTo>
                  <a:pt x="0" y="2280736"/>
                </a:lnTo>
                <a:lnTo>
                  <a:pt x="0" y="0"/>
                </a:lnTo>
                <a:close/>
              </a:path>
            </a:pathLst>
          </a:custGeom>
          <a:blipFill>
            <a:blip r:embed="rId3"/>
            <a:stretch>
              <a:fillRect l="0" t="-1246" r="0" b="0"/>
            </a:stretch>
          </a:blipFill>
        </p:spPr>
      </p:sp>
      <p:sp>
        <p:nvSpPr>
          <p:cNvPr name="Freeform 4" id="4"/>
          <p:cNvSpPr/>
          <p:nvPr/>
        </p:nvSpPr>
        <p:spPr>
          <a:xfrm flipH="false" flipV="false" rot="0">
            <a:off x="7697196" y="3704834"/>
            <a:ext cx="8267396" cy="6386829"/>
          </a:xfrm>
          <a:custGeom>
            <a:avLst/>
            <a:gdLst/>
            <a:ahLst/>
            <a:cxnLst/>
            <a:rect r="r" b="b" t="t" l="l"/>
            <a:pathLst>
              <a:path h="6386829" w="8267396">
                <a:moveTo>
                  <a:pt x="0" y="0"/>
                </a:moveTo>
                <a:lnTo>
                  <a:pt x="8267396" y="0"/>
                </a:lnTo>
                <a:lnTo>
                  <a:pt x="8267396" y="6386830"/>
                </a:lnTo>
                <a:lnTo>
                  <a:pt x="0" y="6386830"/>
                </a:lnTo>
                <a:lnTo>
                  <a:pt x="0" y="0"/>
                </a:lnTo>
                <a:close/>
              </a:path>
            </a:pathLst>
          </a:custGeom>
          <a:blipFill>
            <a:blip r:embed="rId4"/>
            <a:stretch>
              <a:fillRect l="0" t="0" r="0" b="0"/>
            </a:stretch>
          </a:blipFill>
        </p:spPr>
      </p:sp>
      <p:sp>
        <p:nvSpPr>
          <p:cNvPr name="TextBox 5" id="5"/>
          <p:cNvSpPr txBox="true"/>
          <p:nvPr/>
        </p:nvSpPr>
        <p:spPr>
          <a:xfrm rot="0">
            <a:off x="1720868" y="269875"/>
            <a:ext cx="16312240"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EXAMPLE OF STATE MANAGEMENT WITH USESTATE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8361540" y="-5039681"/>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1028700" y="1290181"/>
            <a:ext cx="571746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REACT HOOKS</a:t>
            </a:r>
          </a:p>
        </p:txBody>
      </p:sp>
      <p:sp>
        <p:nvSpPr>
          <p:cNvPr name="TextBox 4" id="4"/>
          <p:cNvSpPr txBox="true"/>
          <p:nvPr/>
        </p:nvSpPr>
        <p:spPr>
          <a:xfrm rot="0">
            <a:off x="1028700" y="2953139"/>
            <a:ext cx="3302893" cy="1225550"/>
          </a:xfrm>
          <a:prstGeom prst="rect">
            <a:avLst/>
          </a:prstGeom>
        </p:spPr>
        <p:txBody>
          <a:bodyPr anchor="t" rtlCol="false" tIns="0" lIns="0" bIns="0" rIns="0">
            <a:spAutoFit/>
          </a:bodyPr>
          <a:lstStyle/>
          <a:p>
            <a:pPr algn="ctr">
              <a:lnSpc>
                <a:spcPts val="4900"/>
              </a:lnSpc>
              <a:spcBef>
                <a:spcPct val="0"/>
              </a:spcBef>
            </a:pPr>
            <a:r>
              <a:rPr lang="en-US" sz="3500">
                <a:solidFill>
                  <a:srgbClr val="FBF9F1"/>
                </a:solidFill>
                <a:latin typeface="Lato"/>
                <a:ea typeface="Lato"/>
                <a:cs typeface="Lato"/>
                <a:sym typeface="Lato"/>
              </a:rPr>
              <a:t>What are hooks?</a:t>
            </a:r>
          </a:p>
          <a:p>
            <a:pPr algn="ctr">
              <a:lnSpc>
                <a:spcPts val="4900"/>
              </a:lnSpc>
              <a:spcBef>
                <a:spcPct val="0"/>
              </a:spcBef>
            </a:pPr>
          </a:p>
        </p:txBody>
      </p:sp>
      <p:sp>
        <p:nvSpPr>
          <p:cNvPr name="TextBox 5" id="5"/>
          <p:cNvSpPr txBox="true"/>
          <p:nvPr/>
        </p:nvSpPr>
        <p:spPr>
          <a:xfrm rot="0">
            <a:off x="1028700" y="3887678"/>
            <a:ext cx="14780659" cy="5559425"/>
          </a:xfrm>
          <a:prstGeom prst="rect">
            <a:avLst/>
          </a:prstGeom>
        </p:spPr>
        <p:txBody>
          <a:bodyPr anchor="t" rtlCol="false" tIns="0" lIns="0" bIns="0" rIns="0">
            <a:spAutoFit/>
          </a:bodyPr>
          <a:lstStyle/>
          <a:p>
            <a:pPr algn="l">
              <a:lnSpc>
                <a:spcPts val="4900"/>
              </a:lnSpc>
              <a:spcBef>
                <a:spcPct val="0"/>
              </a:spcBef>
            </a:pPr>
            <a:r>
              <a:rPr lang="en-US" sz="3500">
                <a:solidFill>
                  <a:srgbClr val="FF9F29"/>
                </a:solidFill>
                <a:latin typeface="Lato"/>
                <a:ea typeface="Lato"/>
                <a:cs typeface="Lato"/>
                <a:sym typeface="Lato"/>
              </a:rPr>
              <a:t>Hooks</a:t>
            </a:r>
            <a:r>
              <a:rPr lang="en-US" sz="3500">
                <a:solidFill>
                  <a:srgbClr val="FBF9F1"/>
                </a:solidFill>
                <a:latin typeface="Lato"/>
                <a:ea typeface="Lato"/>
                <a:cs typeface="Lato"/>
                <a:sym typeface="Lato"/>
              </a:rPr>
              <a:t>: </a:t>
            </a:r>
          </a:p>
          <a:p>
            <a:pPr algn="l">
              <a:lnSpc>
                <a:spcPts val="4900"/>
              </a:lnSpc>
              <a:spcBef>
                <a:spcPct val="0"/>
              </a:spcBef>
            </a:pPr>
            <a:r>
              <a:rPr lang="en-US" sz="3500">
                <a:solidFill>
                  <a:srgbClr val="FBF9F1"/>
                </a:solidFill>
                <a:latin typeface="Lato"/>
                <a:ea typeface="Lato"/>
                <a:cs typeface="Lato"/>
                <a:sym typeface="Lato"/>
              </a:rPr>
              <a:t>Special functions that allow developers to hook into state and lifecycle of React components. </a:t>
            </a:r>
          </a:p>
          <a:p>
            <a:pPr algn="l">
              <a:lnSpc>
                <a:spcPts val="4900"/>
              </a:lnSpc>
              <a:spcBef>
                <a:spcPct val="0"/>
              </a:spcBef>
            </a:pPr>
          </a:p>
          <a:p>
            <a:pPr algn="l">
              <a:lnSpc>
                <a:spcPts val="4900"/>
              </a:lnSpc>
              <a:spcBef>
                <a:spcPct val="0"/>
              </a:spcBef>
            </a:pPr>
            <a:r>
              <a:rPr lang="en-US" sz="3500">
                <a:solidFill>
                  <a:srgbClr val="FF9F29"/>
                </a:solidFill>
                <a:latin typeface="Lato"/>
                <a:ea typeface="Lato"/>
                <a:cs typeface="Lato"/>
                <a:sym typeface="Lato"/>
              </a:rPr>
              <a:t>State</a:t>
            </a:r>
            <a:r>
              <a:rPr lang="en-US" sz="3500">
                <a:solidFill>
                  <a:srgbClr val="FBF9F1"/>
                </a:solidFill>
                <a:latin typeface="Lato"/>
                <a:ea typeface="Lato"/>
                <a:cs typeface="Lato"/>
                <a:sym typeface="Lato"/>
              </a:rPr>
              <a:t>: One or more data values associated with a React component instance. </a:t>
            </a:r>
          </a:p>
          <a:p>
            <a:pPr algn="l">
              <a:lnSpc>
                <a:spcPts val="4900"/>
              </a:lnSpc>
              <a:spcBef>
                <a:spcPct val="0"/>
              </a:spcBef>
            </a:pPr>
          </a:p>
          <a:p>
            <a:pPr algn="l">
              <a:lnSpc>
                <a:spcPts val="4900"/>
              </a:lnSpc>
              <a:spcBef>
                <a:spcPct val="0"/>
              </a:spcBef>
            </a:pPr>
            <a:r>
              <a:rPr lang="en-US" sz="3500">
                <a:solidFill>
                  <a:srgbClr val="FF9F29"/>
                </a:solidFill>
                <a:latin typeface="Lato"/>
                <a:ea typeface="Lato"/>
                <a:cs typeface="Lato"/>
                <a:sym typeface="Lato"/>
              </a:rPr>
              <a:t>Lifecycle</a:t>
            </a:r>
            <a:r>
              <a:rPr lang="en-US" sz="3500">
                <a:solidFill>
                  <a:srgbClr val="FBF9F1"/>
                </a:solidFill>
                <a:latin typeface="Lato"/>
                <a:ea typeface="Lato"/>
                <a:cs typeface="Lato"/>
                <a:sym typeface="Lato"/>
              </a:rPr>
              <a:t>: The events associated with a React component instance </a:t>
            </a:r>
          </a:p>
          <a:p>
            <a:pPr algn="l">
              <a:lnSpc>
                <a:spcPts val="4900"/>
              </a:lnSpc>
              <a:spcBef>
                <a:spcPct val="0"/>
              </a:spcBef>
            </a:pPr>
            <a:r>
              <a:rPr lang="en-US" sz="3500">
                <a:solidFill>
                  <a:srgbClr val="FBF9F1"/>
                </a:solidFill>
                <a:latin typeface="Lato"/>
                <a:ea typeface="Lato"/>
                <a:cs typeface="Lato"/>
                <a:sym typeface="Lato"/>
              </a:rPr>
              <a:t>(create, render, destroy, etc).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3"/>
            <a:stretch>
              <a:fillRect l="-157" t="0" r="-157" b="0"/>
            </a:stretch>
          </a:blipFill>
        </p:spPr>
      </p:sp>
      <p:sp>
        <p:nvSpPr>
          <p:cNvPr name="Freeform 3" id="3"/>
          <p:cNvSpPr/>
          <p:nvPr/>
        </p:nvSpPr>
        <p:spPr>
          <a:xfrm flipH="false" flipV="false" rot="0">
            <a:off x="9840319" y="6298539"/>
            <a:ext cx="9491105" cy="5706527"/>
          </a:xfrm>
          <a:custGeom>
            <a:avLst/>
            <a:gdLst/>
            <a:ahLst/>
            <a:cxnLst/>
            <a:rect r="r" b="b" t="t" l="l"/>
            <a:pathLst>
              <a:path h="5706527" w="9491105">
                <a:moveTo>
                  <a:pt x="0" y="0"/>
                </a:moveTo>
                <a:lnTo>
                  <a:pt x="9491105" y="0"/>
                </a:lnTo>
                <a:lnTo>
                  <a:pt x="9491105" y="5706526"/>
                </a:lnTo>
                <a:lnTo>
                  <a:pt x="0" y="5706526"/>
                </a:lnTo>
                <a:lnTo>
                  <a:pt x="0" y="0"/>
                </a:lnTo>
                <a:close/>
              </a:path>
            </a:pathLst>
          </a:custGeom>
          <a:blipFill>
            <a:blip r:embed="rId4"/>
            <a:stretch>
              <a:fillRect l="0" t="0" r="0" b="0"/>
            </a:stretch>
          </a:blipFill>
        </p:spPr>
      </p:sp>
      <p:sp>
        <p:nvSpPr>
          <p:cNvPr name="Freeform 4" id="4"/>
          <p:cNvSpPr/>
          <p:nvPr/>
        </p:nvSpPr>
        <p:spPr>
          <a:xfrm flipH="false" flipV="false" rot="0">
            <a:off x="9840319" y="445077"/>
            <a:ext cx="7941458" cy="5625724"/>
          </a:xfrm>
          <a:custGeom>
            <a:avLst/>
            <a:gdLst/>
            <a:ahLst/>
            <a:cxnLst/>
            <a:rect r="r" b="b" t="t" l="l"/>
            <a:pathLst>
              <a:path h="5625724" w="7941458">
                <a:moveTo>
                  <a:pt x="0" y="0"/>
                </a:moveTo>
                <a:lnTo>
                  <a:pt x="7941458" y="0"/>
                </a:lnTo>
                <a:lnTo>
                  <a:pt x="7941458" y="5625724"/>
                </a:lnTo>
                <a:lnTo>
                  <a:pt x="0" y="5625724"/>
                </a:lnTo>
                <a:lnTo>
                  <a:pt x="0" y="0"/>
                </a:lnTo>
                <a:close/>
              </a:path>
            </a:pathLst>
          </a:custGeom>
          <a:blipFill>
            <a:blip r:embed="rId5"/>
            <a:stretch>
              <a:fillRect l="0" t="0" r="0" b="0"/>
            </a:stretch>
          </a:blipFill>
        </p:spPr>
      </p:sp>
      <p:sp>
        <p:nvSpPr>
          <p:cNvPr name="TextBox 5" id="5"/>
          <p:cNvSpPr txBox="true"/>
          <p:nvPr/>
        </p:nvSpPr>
        <p:spPr>
          <a:xfrm rot="0">
            <a:off x="1028700" y="2861601"/>
            <a:ext cx="9196124" cy="6797675"/>
          </a:xfrm>
          <a:prstGeom prst="rect">
            <a:avLst/>
          </a:prstGeom>
        </p:spPr>
        <p:txBody>
          <a:bodyPr anchor="t" rtlCol="false" tIns="0" lIns="0" bIns="0" rIns="0">
            <a:spAutoFit/>
          </a:bodyPr>
          <a:lstStyle/>
          <a:p>
            <a:pPr algn="l">
              <a:lnSpc>
                <a:spcPts val="4900"/>
              </a:lnSpc>
            </a:pPr>
            <a:r>
              <a:rPr lang="en-US" sz="3500">
                <a:solidFill>
                  <a:srgbClr val="E5E1DA"/>
                </a:solidFill>
                <a:latin typeface="Lato"/>
                <a:ea typeface="Lato"/>
                <a:cs typeface="Lato"/>
                <a:sym typeface="Lato"/>
              </a:rPr>
              <a:t>Why Hooks?</a:t>
            </a:r>
          </a:p>
          <a:p>
            <a:pPr algn="l" marL="755651" indent="-377825" lvl="1">
              <a:lnSpc>
                <a:spcPts val="4900"/>
              </a:lnSpc>
              <a:buFont typeface="Arial"/>
              <a:buChar char="•"/>
            </a:pPr>
            <a:r>
              <a:rPr lang="en-US" sz="3500">
                <a:solidFill>
                  <a:srgbClr val="E5E1DA"/>
                </a:solidFill>
                <a:latin typeface="Lato"/>
                <a:ea typeface="Lato"/>
                <a:cs typeface="Lato"/>
                <a:sym typeface="Lato"/>
              </a:rPr>
              <a:t>Allow the use of state and other React features in functional components, replacing many class component needs.</a:t>
            </a:r>
          </a:p>
          <a:p>
            <a:pPr algn="l">
              <a:lnSpc>
                <a:spcPts val="4900"/>
              </a:lnSpc>
            </a:pPr>
            <a:r>
              <a:rPr lang="en-US" sz="3500">
                <a:solidFill>
                  <a:srgbClr val="FF9F29"/>
                </a:solidFill>
                <a:latin typeface="Lato"/>
                <a:ea typeface="Lato"/>
                <a:cs typeface="Lato"/>
                <a:sym typeface="Lato"/>
              </a:rPr>
              <a:t>Main Hooks</a:t>
            </a:r>
          </a:p>
          <a:p>
            <a:pPr algn="l" marL="755651" indent="-377825" lvl="1">
              <a:lnSpc>
                <a:spcPts val="4900"/>
              </a:lnSpc>
              <a:buFont typeface="Arial"/>
              <a:buChar char="•"/>
            </a:pPr>
            <a:r>
              <a:rPr lang="en-US" sz="3500">
                <a:solidFill>
                  <a:srgbClr val="FFD944"/>
                </a:solidFill>
                <a:latin typeface="Lato"/>
                <a:ea typeface="Lato"/>
                <a:cs typeface="Lato"/>
                <a:sym typeface="Lato"/>
              </a:rPr>
              <a:t>useState</a:t>
            </a:r>
            <a:r>
              <a:rPr lang="en-US" sz="3500">
                <a:solidFill>
                  <a:srgbClr val="E5E1DA"/>
                </a:solidFill>
                <a:latin typeface="Lato"/>
                <a:ea typeface="Lato"/>
                <a:cs typeface="Lato"/>
                <a:sym typeface="Lato"/>
              </a:rPr>
              <a:t>: Manages local state.</a:t>
            </a:r>
          </a:p>
          <a:p>
            <a:pPr algn="l" marL="755651" indent="-377825" lvl="1">
              <a:lnSpc>
                <a:spcPts val="4900"/>
              </a:lnSpc>
              <a:buFont typeface="Arial"/>
              <a:buChar char="•"/>
            </a:pPr>
            <a:r>
              <a:rPr lang="en-US" sz="3500">
                <a:solidFill>
                  <a:srgbClr val="FFD944"/>
                </a:solidFill>
                <a:latin typeface="Lato"/>
                <a:ea typeface="Lato"/>
                <a:cs typeface="Lato"/>
                <a:sym typeface="Lato"/>
              </a:rPr>
              <a:t>useEffect</a:t>
            </a:r>
            <a:r>
              <a:rPr lang="en-US" sz="3500">
                <a:solidFill>
                  <a:srgbClr val="E5E1DA"/>
                </a:solidFill>
                <a:latin typeface="Lato"/>
                <a:ea typeface="Lato"/>
                <a:cs typeface="Lato"/>
                <a:sym typeface="Lato"/>
              </a:rPr>
              <a:t>: Handles side effects and lifecycle events.</a:t>
            </a:r>
          </a:p>
          <a:p>
            <a:pPr algn="l" marL="755651" indent="-377825" lvl="1">
              <a:lnSpc>
                <a:spcPts val="4900"/>
              </a:lnSpc>
              <a:spcBef>
                <a:spcPct val="0"/>
              </a:spcBef>
              <a:buFont typeface="Arial"/>
              <a:buChar char="•"/>
            </a:pPr>
            <a:r>
              <a:rPr lang="en-US" sz="3500">
                <a:solidFill>
                  <a:srgbClr val="E5E1DA"/>
                </a:solidFill>
                <a:latin typeface="Lato"/>
                <a:ea typeface="Lato"/>
                <a:cs typeface="Lato"/>
                <a:sym typeface="Lato"/>
              </a:rPr>
              <a:t>useContext: Simplifies context usage in React for prop drilling.</a:t>
            </a:r>
          </a:p>
          <a:p>
            <a:pPr algn="l">
              <a:lnSpc>
                <a:spcPts val="4900"/>
              </a:lnSpc>
              <a:spcBef>
                <a:spcPct val="0"/>
              </a:spcBef>
            </a:pPr>
          </a:p>
        </p:txBody>
      </p:sp>
      <p:sp>
        <p:nvSpPr>
          <p:cNvPr name="TextBox 6" id="6"/>
          <p:cNvSpPr txBox="true"/>
          <p:nvPr/>
        </p:nvSpPr>
        <p:spPr>
          <a:xfrm rot="0">
            <a:off x="1028700" y="1290181"/>
            <a:ext cx="571746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REACT HOOKS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9563656"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4357615" y="1586300"/>
            <a:ext cx="13591851" cy="8524875"/>
          </a:xfrm>
          <a:prstGeom prst="rect">
            <a:avLst/>
          </a:prstGeom>
        </p:spPr>
        <p:txBody>
          <a:bodyPr anchor="t" rtlCol="false" tIns="0" lIns="0" bIns="0" rIns="0">
            <a:spAutoFit/>
          </a:bodyPr>
          <a:lstStyle/>
          <a:p>
            <a:pPr algn="l">
              <a:lnSpc>
                <a:spcPts val="4200"/>
              </a:lnSpc>
            </a:pPr>
            <a:r>
              <a:rPr lang="en-US" sz="3000">
                <a:solidFill>
                  <a:srgbClr val="E5E1DA"/>
                </a:solidFill>
                <a:latin typeface="Lato"/>
                <a:ea typeface="Lato"/>
                <a:cs typeface="Lato"/>
                <a:sym typeface="Lato"/>
              </a:rPr>
              <a:t>The </a:t>
            </a:r>
            <a:r>
              <a:rPr lang="en-US" sz="3000">
                <a:solidFill>
                  <a:srgbClr val="FFD944"/>
                </a:solidFill>
                <a:latin typeface="Lato"/>
                <a:ea typeface="Lato"/>
                <a:cs typeface="Lato"/>
                <a:sym typeface="Lato"/>
              </a:rPr>
              <a:t>Virtual DOM</a:t>
            </a:r>
            <a:r>
              <a:rPr lang="en-US" sz="3000">
                <a:solidFill>
                  <a:srgbClr val="E5E1DA"/>
                </a:solidFill>
                <a:latin typeface="Lato"/>
                <a:ea typeface="Lato"/>
                <a:cs typeface="Lato"/>
                <a:sym typeface="Lato"/>
              </a:rPr>
              <a:t> is a core concept in React that plays a significant role in enhancing the efficiency and performance of web applications. In traditional web development, updating the real DOM (</a:t>
            </a:r>
            <a:r>
              <a:rPr lang="en-US" sz="3000">
                <a:solidFill>
                  <a:srgbClr val="FFD944"/>
                </a:solidFill>
                <a:latin typeface="Lato"/>
                <a:ea typeface="Lato"/>
                <a:cs typeface="Lato"/>
                <a:sym typeface="Lato"/>
              </a:rPr>
              <a:t>Document Object Model</a:t>
            </a:r>
            <a:r>
              <a:rPr lang="en-US" sz="3000">
                <a:solidFill>
                  <a:srgbClr val="E5E1DA"/>
                </a:solidFill>
                <a:latin typeface="Lato"/>
                <a:ea typeface="Lato"/>
                <a:cs typeface="Lato"/>
                <a:sym typeface="Lato"/>
              </a:rPr>
              <a:t>) can be a costly operation, especially when dealing with large or complex UIs. This is because every time the DOM is updated, the browser has to re-calculate styles, layouts, and re-paint the screen, which can be resource-intensive.</a:t>
            </a:r>
          </a:p>
          <a:p>
            <a:pPr algn="l">
              <a:lnSpc>
                <a:spcPts val="4200"/>
              </a:lnSpc>
            </a:pPr>
          </a:p>
          <a:p>
            <a:pPr algn="l">
              <a:lnSpc>
                <a:spcPts val="4200"/>
              </a:lnSpc>
            </a:pPr>
            <a:r>
              <a:rPr lang="en-US" sz="3000">
                <a:solidFill>
                  <a:srgbClr val="E5E1DA"/>
                </a:solidFill>
                <a:latin typeface="Lato"/>
                <a:ea typeface="Lato"/>
                <a:cs typeface="Lato"/>
                <a:sym typeface="Lato"/>
              </a:rPr>
              <a:t>Here’s how the process works in detail:</a:t>
            </a:r>
          </a:p>
          <a:p>
            <a:pPr algn="l" marL="647700" indent="-323850" lvl="1">
              <a:lnSpc>
                <a:spcPts val="4200"/>
              </a:lnSpc>
              <a:buAutoNum type="arabicPeriod" startAt="1"/>
            </a:pPr>
            <a:r>
              <a:rPr lang="en-US" sz="3000">
                <a:solidFill>
                  <a:srgbClr val="F14E63"/>
                </a:solidFill>
                <a:latin typeface="Lato"/>
                <a:ea typeface="Lato"/>
                <a:cs typeface="Lato"/>
                <a:sym typeface="Lato"/>
              </a:rPr>
              <a:t>Rendering</a:t>
            </a:r>
            <a:r>
              <a:rPr lang="en-US" sz="3000">
                <a:solidFill>
                  <a:srgbClr val="E5E1DA"/>
                </a:solidFill>
                <a:latin typeface="Lato"/>
                <a:ea typeface="Lato"/>
                <a:cs typeface="Lato"/>
                <a:sym typeface="Lato"/>
              </a:rPr>
              <a:t>: When a component's state or props change, React creates a Virtual DOM tree. This is a JavaScript object that represents the UI elements.</a:t>
            </a:r>
          </a:p>
          <a:p>
            <a:pPr algn="l" marL="647700" indent="-323850" lvl="1">
              <a:lnSpc>
                <a:spcPts val="4200"/>
              </a:lnSpc>
              <a:buAutoNum type="arabicPeriod" startAt="1"/>
            </a:pPr>
            <a:r>
              <a:rPr lang="en-US" sz="3000">
                <a:solidFill>
                  <a:srgbClr val="F14E63"/>
                </a:solidFill>
                <a:latin typeface="Lato"/>
                <a:ea typeface="Lato"/>
                <a:cs typeface="Lato"/>
                <a:sym typeface="Lato"/>
              </a:rPr>
              <a:t>Diffing</a:t>
            </a:r>
            <a:r>
              <a:rPr lang="en-US" sz="3000">
                <a:solidFill>
                  <a:srgbClr val="E5E1DA"/>
                </a:solidFill>
                <a:latin typeface="Lato"/>
                <a:ea typeface="Lato"/>
                <a:cs typeface="Lato"/>
                <a:sym typeface="Lato"/>
              </a:rPr>
              <a:t>: React compares the new Virtual DOM with the previous Virtual DOM to determine what has changed. This comparison is highly efficient, thanks to algorithms like the "reconciliation" algorithm.</a:t>
            </a:r>
          </a:p>
          <a:p>
            <a:pPr algn="l" marL="647700" indent="-323850" lvl="1">
              <a:lnSpc>
                <a:spcPts val="4200"/>
              </a:lnSpc>
              <a:buAutoNum type="arabicPeriod" startAt="1"/>
            </a:pPr>
            <a:r>
              <a:rPr lang="en-US" sz="3000">
                <a:solidFill>
                  <a:srgbClr val="F14E63"/>
                </a:solidFill>
                <a:latin typeface="Lato"/>
                <a:ea typeface="Lato"/>
                <a:cs typeface="Lato"/>
                <a:sym typeface="Lato"/>
              </a:rPr>
              <a:t>Updating</a:t>
            </a:r>
            <a:r>
              <a:rPr lang="en-US" sz="3000">
                <a:solidFill>
                  <a:srgbClr val="E5E1DA"/>
                </a:solidFill>
                <a:latin typeface="Lato"/>
                <a:ea typeface="Lato"/>
                <a:cs typeface="Lato"/>
                <a:sym typeface="Lato"/>
              </a:rPr>
              <a:t>: Once React identifies the differences, it updates only the changed elements in the real DOM. This results in faster and more efficient updates.</a:t>
            </a:r>
          </a:p>
          <a:p>
            <a:pPr algn="l">
              <a:lnSpc>
                <a:spcPts val="4200"/>
              </a:lnSpc>
              <a:spcBef>
                <a:spcPct val="0"/>
              </a:spcBef>
            </a:pPr>
          </a:p>
        </p:txBody>
      </p:sp>
      <p:sp>
        <p:nvSpPr>
          <p:cNvPr name="TextBox 5" id="5"/>
          <p:cNvSpPr txBox="true"/>
          <p:nvPr/>
        </p:nvSpPr>
        <p:spPr>
          <a:xfrm rot="0">
            <a:off x="1028700" y="377437"/>
            <a:ext cx="601846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VIRTUAL DOM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1028700" y="1866900"/>
            <a:ext cx="13893932" cy="8035925"/>
          </a:xfrm>
          <a:prstGeom prst="rect">
            <a:avLst/>
          </a:prstGeom>
        </p:spPr>
        <p:txBody>
          <a:bodyPr anchor="t" rtlCol="false" tIns="0" lIns="0" bIns="0" rIns="0">
            <a:spAutoFit/>
          </a:bodyPr>
          <a:lstStyle/>
          <a:p>
            <a:pPr algn="l">
              <a:lnSpc>
                <a:spcPts val="4900"/>
              </a:lnSpc>
            </a:pPr>
            <a:r>
              <a:rPr lang="en-US" sz="3500">
                <a:solidFill>
                  <a:srgbClr val="E5E1DA"/>
                </a:solidFill>
                <a:latin typeface="Lato"/>
                <a:ea typeface="Lato"/>
                <a:cs typeface="Lato"/>
                <a:sym typeface="Lato"/>
              </a:rPr>
              <a:t>The future of React:</a:t>
            </a:r>
          </a:p>
          <a:p>
            <a:pPr algn="l">
              <a:lnSpc>
                <a:spcPts val="4900"/>
              </a:lnSpc>
            </a:pPr>
          </a:p>
          <a:p>
            <a:pPr algn="l">
              <a:lnSpc>
                <a:spcPts val="4900"/>
              </a:lnSpc>
            </a:pPr>
            <a:r>
              <a:rPr lang="en-US" sz="3500">
                <a:solidFill>
                  <a:srgbClr val="E5E1DA"/>
                </a:solidFill>
                <a:latin typeface="Lato"/>
                <a:ea typeface="Lato"/>
                <a:cs typeface="Lato"/>
                <a:sym typeface="Lato"/>
              </a:rPr>
              <a:t>React’s future emphasizes performance and developer experience. </a:t>
            </a:r>
            <a:r>
              <a:rPr lang="en-US" sz="3500">
                <a:solidFill>
                  <a:srgbClr val="FFD944"/>
                </a:solidFill>
                <a:latin typeface="Lato"/>
                <a:ea typeface="Lato"/>
                <a:cs typeface="Lato"/>
                <a:sym typeface="Lato"/>
              </a:rPr>
              <a:t>React Server Components (RSC)</a:t>
            </a:r>
            <a:r>
              <a:rPr lang="en-US" sz="3500">
                <a:solidFill>
                  <a:srgbClr val="E5E1DA"/>
                </a:solidFill>
                <a:latin typeface="Lato"/>
                <a:ea typeface="Lato"/>
                <a:cs typeface="Lato"/>
                <a:sym typeface="Lato"/>
              </a:rPr>
              <a:t> will render components on the server, boosting load times and SEO. </a:t>
            </a:r>
          </a:p>
          <a:p>
            <a:pPr algn="l">
              <a:lnSpc>
                <a:spcPts val="4900"/>
              </a:lnSpc>
              <a:spcBef>
                <a:spcPct val="0"/>
              </a:spcBef>
            </a:pPr>
            <a:r>
              <a:rPr lang="en-US" sz="3500">
                <a:solidFill>
                  <a:srgbClr val="719BE2"/>
                </a:solidFill>
                <a:latin typeface="Lato"/>
                <a:ea typeface="Lato"/>
                <a:cs typeface="Lato"/>
                <a:sym typeface="Lato"/>
              </a:rPr>
              <a:t>Concurrent Mode</a:t>
            </a:r>
            <a:r>
              <a:rPr lang="en-US" sz="3500">
                <a:solidFill>
                  <a:srgbClr val="E5E1DA"/>
                </a:solidFill>
                <a:latin typeface="Lato"/>
                <a:ea typeface="Lato"/>
                <a:cs typeface="Lato"/>
                <a:sym typeface="Lato"/>
              </a:rPr>
              <a:t> aims to improve responsiveness by prioritizing user interactions and handling asynchronous updates efficiently. Focus on </a:t>
            </a:r>
            <a:r>
              <a:rPr lang="en-US" sz="3500">
                <a:solidFill>
                  <a:srgbClr val="FFF78A"/>
                </a:solidFill>
                <a:latin typeface="Lato"/>
                <a:ea typeface="Lato"/>
                <a:cs typeface="Lato"/>
                <a:sym typeface="Lato"/>
              </a:rPr>
              <a:t>Static Site Generation (SSG)</a:t>
            </a:r>
            <a:r>
              <a:rPr lang="en-US" sz="3500">
                <a:solidFill>
                  <a:srgbClr val="E5E1DA"/>
                </a:solidFill>
                <a:latin typeface="Lato"/>
                <a:ea typeface="Lato"/>
                <a:cs typeface="Lato"/>
                <a:sym typeface="Lato"/>
              </a:rPr>
              <a:t> and </a:t>
            </a:r>
            <a:r>
              <a:rPr lang="en-US" sz="3500">
                <a:solidFill>
                  <a:srgbClr val="F14E63"/>
                </a:solidFill>
                <a:latin typeface="Lato"/>
                <a:ea typeface="Lato"/>
                <a:cs typeface="Lato"/>
                <a:sym typeface="Lato"/>
              </a:rPr>
              <a:t>Server-Side Rendering (SSR)</a:t>
            </a:r>
            <a:r>
              <a:rPr lang="en-US" sz="3500">
                <a:solidFill>
                  <a:srgbClr val="E5E1DA"/>
                </a:solidFill>
                <a:latin typeface="Lato"/>
                <a:ea typeface="Lato"/>
                <a:cs typeface="Lato"/>
                <a:sym typeface="Lato"/>
              </a:rPr>
              <a:t>, especially with frameworks like Next.js, is growing for faster, SEO-optimized apps. React also aims to improve developer tools, TypeScript support, and state management with refined libraries like Redux. These advancements keep React at the forefront of building efficient, scalable web applications.</a:t>
            </a:r>
          </a:p>
        </p:txBody>
      </p:sp>
      <p:sp>
        <p:nvSpPr>
          <p:cNvPr name="TextBox 4" id="4"/>
          <p:cNvSpPr txBox="true"/>
          <p:nvPr/>
        </p:nvSpPr>
        <p:spPr>
          <a:xfrm rot="0">
            <a:off x="1028700" y="732761"/>
            <a:ext cx="538928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CONCLUSION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9579370" y="1858211"/>
            <a:ext cx="8310061" cy="8781453"/>
          </a:xfrm>
          <a:custGeom>
            <a:avLst/>
            <a:gdLst/>
            <a:ahLst/>
            <a:cxnLst/>
            <a:rect r="r" b="b" t="t" l="l"/>
            <a:pathLst>
              <a:path h="8781453" w="8310061">
                <a:moveTo>
                  <a:pt x="8310060" y="0"/>
                </a:moveTo>
                <a:lnTo>
                  <a:pt x="0" y="0"/>
                </a:lnTo>
                <a:lnTo>
                  <a:pt x="0" y="8781453"/>
                </a:lnTo>
                <a:lnTo>
                  <a:pt x="8310060" y="8781453"/>
                </a:lnTo>
                <a:lnTo>
                  <a:pt x="8310060"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8" id="8"/>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Zhe Chen</a:t>
            </a:r>
          </a:p>
        </p:txBody>
      </p:sp>
      <p:sp>
        <p:nvSpPr>
          <p:cNvPr name="TextBox 9" id="9"/>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name="TextBox 10" id="10"/>
          <p:cNvSpPr txBox="true"/>
          <p:nvPr/>
        </p:nvSpPr>
        <p:spPr>
          <a:xfrm rot="0">
            <a:off x="1896669" y="882426"/>
            <a:ext cx="14111389"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Design of multi-tier Internet applications SPEC: Web technologies engineering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History of front-end JS framework</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Fundamentals of React</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JSX</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React Components</a:t>
            </a:r>
          </a:p>
        </p:txBody>
      </p:sp>
      <p:sp>
        <p:nvSpPr>
          <p:cNvPr name="TextBox 18" id="18"/>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9621293" y="393595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Setting Up React</a:t>
            </a:r>
          </a:p>
        </p:txBody>
      </p:sp>
      <p:sp>
        <p:nvSpPr>
          <p:cNvPr name="TextBox 20" id="20"/>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621293"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React Props and State</a:t>
            </a:r>
          </a:p>
        </p:txBody>
      </p:sp>
      <p:sp>
        <p:nvSpPr>
          <p:cNvPr name="TextBox 22" id="22"/>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React Hooks</a:t>
            </a:r>
          </a:p>
        </p:txBody>
      </p:sp>
      <p:sp>
        <p:nvSpPr>
          <p:cNvPr name="TextBox 24" id="24"/>
          <p:cNvSpPr txBox="true"/>
          <p:nvPr/>
        </p:nvSpPr>
        <p:spPr>
          <a:xfrm rot="0">
            <a:off x="8922767" y="62113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
        <p:nvSpPr>
          <p:cNvPr name="TextBox 25" id="25"/>
          <p:cNvSpPr txBox="true"/>
          <p:nvPr/>
        </p:nvSpPr>
        <p:spPr>
          <a:xfrm rot="0">
            <a:off x="9621293" y="73480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Virtual DOM</a:t>
            </a:r>
          </a:p>
        </p:txBody>
      </p:sp>
      <p:sp>
        <p:nvSpPr>
          <p:cNvPr name="TextBox 26" id="26"/>
          <p:cNvSpPr txBox="true"/>
          <p:nvPr/>
        </p:nvSpPr>
        <p:spPr>
          <a:xfrm rot="0">
            <a:off x="8922767" y="73480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9</a:t>
            </a:r>
          </a:p>
        </p:txBody>
      </p:sp>
      <p:sp>
        <p:nvSpPr>
          <p:cNvPr name="TextBox 27" id="27"/>
          <p:cNvSpPr txBox="true"/>
          <p:nvPr/>
        </p:nvSpPr>
        <p:spPr>
          <a:xfrm rot="0">
            <a:off x="9621293" y="84846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Conclusion </a:t>
            </a:r>
          </a:p>
        </p:txBody>
      </p:sp>
      <p:sp>
        <p:nvSpPr>
          <p:cNvPr name="TextBox 28" id="28"/>
          <p:cNvSpPr txBox="true"/>
          <p:nvPr/>
        </p:nvSpPr>
        <p:spPr>
          <a:xfrm rot="0">
            <a:off x="8922767" y="84846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4319686" cy="8137251"/>
            <a:chOff x="0" y="0"/>
            <a:chExt cx="3771440" cy="2143144"/>
          </a:xfrm>
        </p:grpSpPr>
        <p:sp>
          <p:nvSpPr>
            <p:cNvPr name="Freeform 5" id="5"/>
            <p:cNvSpPr/>
            <p:nvPr/>
          </p:nvSpPr>
          <p:spPr>
            <a:xfrm flipH="false" flipV="false" rot="0">
              <a:off x="0" y="0"/>
              <a:ext cx="3771440" cy="2143144"/>
            </a:xfrm>
            <a:custGeom>
              <a:avLst/>
              <a:gdLst/>
              <a:ahLst/>
              <a:cxnLst/>
              <a:rect r="r" b="b" t="t" l="l"/>
              <a:pathLst>
                <a:path h="2143144" w="3771440">
                  <a:moveTo>
                    <a:pt x="10813" y="0"/>
                  </a:moveTo>
                  <a:lnTo>
                    <a:pt x="3760627" y="0"/>
                  </a:lnTo>
                  <a:cubicBezTo>
                    <a:pt x="3766599" y="0"/>
                    <a:pt x="3771440" y="4841"/>
                    <a:pt x="3771440" y="10813"/>
                  </a:cubicBezTo>
                  <a:lnTo>
                    <a:pt x="3771440" y="2132331"/>
                  </a:lnTo>
                  <a:cubicBezTo>
                    <a:pt x="3771440" y="2135199"/>
                    <a:pt x="3770301" y="2137950"/>
                    <a:pt x="3768273" y="2139977"/>
                  </a:cubicBezTo>
                  <a:cubicBezTo>
                    <a:pt x="3766245" y="2142005"/>
                    <a:pt x="3763495" y="2143144"/>
                    <a:pt x="3760627" y="2143144"/>
                  </a:cubicBezTo>
                  <a:lnTo>
                    <a:pt x="10813" y="2143144"/>
                  </a:lnTo>
                  <a:cubicBezTo>
                    <a:pt x="7945" y="2143144"/>
                    <a:pt x="5195" y="2142005"/>
                    <a:pt x="3167" y="2139977"/>
                  </a:cubicBezTo>
                  <a:cubicBezTo>
                    <a:pt x="1139" y="2137950"/>
                    <a:pt x="0" y="2135199"/>
                    <a:pt x="0" y="2132331"/>
                  </a:cubicBezTo>
                  <a:lnTo>
                    <a:pt x="0" y="10813"/>
                  </a:lnTo>
                  <a:cubicBezTo>
                    <a:pt x="0" y="7945"/>
                    <a:pt x="1139" y="5195"/>
                    <a:pt x="3167" y="3167"/>
                  </a:cubicBezTo>
                  <a:cubicBezTo>
                    <a:pt x="5195" y="1139"/>
                    <a:pt x="7945" y="0"/>
                    <a:pt x="10813"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771440"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990350" y="1999957"/>
            <a:ext cx="2845587" cy="2845587"/>
          </a:xfrm>
          <a:custGeom>
            <a:avLst/>
            <a:gdLst/>
            <a:ahLst/>
            <a:cxnLst/>
            <a:rect r="r" b="b" t="t" l="l"/>
            <a:pathLst>
              <a:path h="2845587" w="2845587">
                <a:moveTo>
                  <a:pt x="0" y="0"/>
                </a:moveTo>
                <a:lnTo>
                  <a:pt x="2845587" y="0"/>
                </a:lnTo>
                <a:lnTo>
                  <a:pt x="2845587" y="2845587"/>
                </a:lnTo>
                <a:lnTo>
                  <a:pt x="0" y="2845587"/>
                </a:lnTo>
                <a:lnTo>
                  <a:pt x="0" y="0"/>
                </a:lnTo>
                <a:close/>
              </a:path>
            </a:pathLst>
          </a:custGeom>
          <a:blipFill>
            <a:blip r:embed="rId6"/>
            <a:stretch>
              <a:fillRect l="0" t="0" r="0" b="0"/>
            </a:stretch>
          </a:blipFill>
        </p:spPr>
      </p:sp>
      <p:sp>
        <p:nvSpPr>
          <p:cNvPr name="Freeform 10" id="10"/>
          <p:cNvSpPr/>
          <p:nvPr/>
        </p:nvSpPr>
        <p:spPr>
          <a:xfrm flipH="false" flipV="false" rot="0">
            <a:off x="11744247" y="5534961"/>
            <a:ext cx="3337793" cy="3337793"/>
          </a:xfrm>
          <a:custGeom>
            <a:avLst/>
            <a:gdLst/>
            <a:ahLst/>
            <a:cxnLst/>
            <a:rect r="r" b="b" t="t" l="l"/>
            <a:pathLst>
              <a:path h="3337793" w="3337793">
                <a:moveTo>
                  <a:pt x="0" y="0"/>
                </a:moveTo>
                <a:lnTo>
                  <a:pt x="3337793" y="0"/>
                </a:lnTo>
                <a:lnTo>
                  <a:pt x="3337793" y="3337794"/>
                </a:lnTo>
                <a:lnTo>
                  <a:pt x="0" y="3337794"/>
                </a:lnTo>
                <a:lnTo>
                  <a:pt x="0" y="0"/>
                </a:lnTo>
                <a:close/>
              </a:path>
            </a:pathLst>
          </a:custGeom>
          <a:blipFill>
            <a:blip r:embed="rId7"/>
            <a:stretch>
              <a:fillRect l="0" t="0" r="0" b="0"/>
            </a:stretch>
          </a:blipFill>
        </p:spPr>
      </p:sp>
      <p:sp>
        <p:nvSpPr>
          <p:cNvPr name="TextBox 11" id="11"/>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WHAT IS REACT?</a:t>
            </a:r>
          </a:p>
        </p:txBody>
      </p:sp>
      <p:sp>
        <p:nvSpPr>
          <p:cNvPr name="TextBox 12" id="12"/>
          <p:cNvSpPr txBox="true"/>
          <p:nvPr/>
        </p:nvSpPr>
        <p:spPr>
          <a:xfrm rot="0">
            <a:off x="2339023" y="4312613"/>
            <a:ext cx="13402741" cy="3757352"/>
          </a:xfrm>
          <a:prstGeom prst="rect">
            <a:avLst/>
          </a:prstGeom>
        </p:spPr>
        <p:txBody>
          <a:bodyPr anchor="t" rtlCol="false" tIns="0" lIns="0" bIns="0" rIns="0">
            <a:spAutoFit/>
          </a:bodyPr>
          <a:lstStyle/>
          <a:p>
            <a:pPr algn="l">
              <a:lnSpc>
                <a:spcPts val="5001"/>
              </a:lnSpc>
            </a:pPr>
            <a:r>
              <a:rPr lang="en-US" sz="3572">
                <a:solidFill>
                  <a:srgbClr val="E5E1DA"/>
                </a:solidFill>
                <a:latin typeface="Lato"/>
                <a:ea typeface="Lato"/>
                <a:cs typeface="Lato"/>
                <a:sym typeface="Lato"/>
              </a:rPr>
              <a:t>• React is a </a:t>
            </a:r>
            <a:r>
              <a:rPr lang="en-US" sz="3572">
                <a:solidFill>
                  <a:srgbClr val="F14E63"/>
                </a:solidFill>
                <a:latin typeface="Lato"/>
                <a:ea typeface="Lato"/>
                <a:cs typeface="Lato"/>
                <a:sym typeface="Lato"/>
              </a:rPr>
              <a:t>JavaScript </a:t>
            </a:r>
            <a:r>
              <a:rPr lang="en-US" sz="3572">
                <a:solidFill>
                  <a:srgbClr val="E5E1DA"/>
                </a:solidFill>
                <a:latin typeface="Lato"/>
                <a:ea typeface="Lato"/>
                <a:cs typeface="Lato"/>
                <a:sym typeface="Lato"/>
              </a:rPr>
              <a:t>framework </a:t>
            </a:r>
          </a:p>
          <a:p>
            <a:pPr algn="l">
              <a:lnSpc>
                <a:spcPts val="5001"/>
              </a:lnSpc>
            </a:pPr>
            <a:r>
              <a:rPr lang="en-US" sz="3572">
                <a:solidFill>
                  <a:srgbClr val="E5E1DA"/>
                </a:solidFill>
                <a:latin typeface="Lato"/>
                <a:ea typeface="Lato"/>
                <a:cs typeface="Lato"/>
                <a:sym typeface="Lato"/>
              </a:rPr>
              <a:t>• Used for</a:t>
            </a:r>
            <a:r>
              <a:rPr lang="en-US" sz="3572">
                <a:solidFill>
                  <a:srgbClr val="FFD944"/>
                </a:solidFill>
                <a:latin typeface="Lato"/>
                <a:ea typeface="Lato"/>
                <a:cs typeface="Lato"/>
                <a:sym typeface="Lato"/>
              </a:rPr>
              <a:t> front end</a:t>
            </a:r>
            <a:r>
              <a:rPr lang="en-US" sz="3572">
                <a:solidFill>
                  <a:srgbClr val="E5E1DA"/>
                </a:solidFill>
                <a:latin typeface="Lato"/>
                <a:ea typeface="Lato"/>
                <a:cs typeface="Lato"/>
                <a:sym typeface="Lato"/>
              </a:rPr>
              <a:t> web development </a:t>
            </a:r>
          </a:p>
          <a:p>
            <a:pPr algn="l">
              <a:lnSpc>
                <a:spcPts val="5001"/>
              </a:lnSpc>
            </a:pPr>
            <a:r>
              <a:rPr lang="en-US" sz="3572">
                <a:solidFill>
                  <a:srgbClr val="E5E1DA"/>
                </a:solidFill>
                <a:latin typeface="Lato"/>
                <a:ea typeface="Lato"/>
                <a:cs typeface="Lato"/>
                <a:sym typeface="Lato"/>
              </a:rPr>
              <a:t>• Think of jQuery, but more structured </a:t>
            </a:r>
          </a:p>
          <a:p>
            <a:pPr algn="l">
              <a:lnSpc>
                <a:spcPts val="5001"/>
              </a:lnSpc>
            </a:pPr>
            <a:r>
              <a:rPr lang="en-US" sz="3572">
                <a:solidFill>
                  <a:srgbClr val="E5E1DA"/>
                </a:solidFill>
                <a:latin typeface="Lato"/>
                <a:ea typeface="Lato"/>
                <a:cs typeface="Lato"/>
                <a:sym typeface="Lato"/>
              </a:rPr>
              <a:t>• Created and used by </a:t>
            </a:r>
            <a:r>
              <a:rPr lang="en-US" sz="3572">
                <a:solidFill>
                  <a:srgbClr val="FFF78A"/>
                </a:solidFill>
                <a:latin typeface="Lato"/>
                <a:ea typeface="Lato"/>
                <a:cs typeface="Lato"/>
                <a:sym typeface="Lato"/>
              </a:rPr>
              <a:t>Facebook </a:t>
            </a:r>
          </a:p>
          <a:p>
            <a:pPr algn="l">
              <a:lnSpc>
                <a:spcPts val="5001"/>
              </a:lnSpc>
            </a:pPr>
            <a:r>
              <a:rPr lang="en-US" sz="3572">
                <a:solidFill>
                  <a:srgbClr val="E5E1DA"/>
                </a:solidFill>
                <a:latin typeface="Lato"/>
                <a:ea typeface="Lato"/>
                <a:cs typeface="Lato"/>
                <a:sym typeface="Lato"/>
              </a:rPr>
              <a:t>• Famous for implementing a </a:t>
            </a:r>
            <a:r>
              <a:rPr lang="en-US" sz="3572">
                <a:solidFill>
                  <a:srgbClr val="719BE2"/>
                </a:solidFill>
                <a:latin typeface="Lato"/>
                <a:ea typeface="Lato"/>
                <a:cs typeface="Lato"/>
                <a:sym typeface="Lato"/>
              </a:rPr>
              <a:t>virtual dom</a:t>
            </a:r>
          </a:p>
          <a:p>
            <a:pPr algn="l">
              <a:lnSpc>
                <a:spcPts val="500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548562"/>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435729">
            <a:off x="-1006375" y="-4683596"/>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Freeform 4" id="4"/>
          <p:cNvSpPr/>
          <p:nvPr/>
        </p:nvSpPr>
        <p:spPr>
          <a:xfrm flipH="false" flipV="false" rot="0">
            <a:off x="3781020" y="3282797"/>
            <a:ext cx="14289788" cy="5162186"/>
          </a:xfrm>
          <a:custGeom>
            <a:avLst/>
            <a:gdLst/>
            <a:ahLst/>
            <a:cxnLst/>
            <a:rect r="r" b="b" t="t" l="l"/>
            <a:pathLst>
              <a:path h="5162186" w="14289788">
                <a:moveTo>
                  <a:pt x="0" y="0"/>
                </a:moveTo>
                <a:lnTo>
                  <a:pt x="14289787" y="0"/>
                </a:lnTo>
                <a:lnTo>
                  <a:pt x="14289787" y="5162186"/>
                </a:lnTo>
                <a:lnTo>
                  <a:pt x="0" y="5162186"/>
                </a:lnTo>
                <a:lnTo>
                  <a:pt x="0" y="0"/>
                </a:lnTo>
                <a:close/>
              </a:path>
            </a:pathLst>
          </a:custGeom>
          <a:blipFill>
            <a:blip r:embed="rId6"/>
            <a:stretch>
              <a:fillRect l="0" t="0" r="0" b="0"/>
            </a:stretch>
          </a:blipFill>
        </p:spPr>
      </p:sp>
      <p:sp>
        <p:nvSpPr>
          <p:cNvPr name="TextBox 5" id="5"/>
          <p:cNvSpPr txBox="true"/>
          <p:nvPr/>
        </p:nvSpPr>
        <p:spPr>
          <a:xfrm rot="0">
            <a:off x="5062368" y="1368000"/>
            <a:ext cx="12751795"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TIMELINE OF FRONT-END JAVASCRIPT FRAMEWORKS</a:t>
            </a:r>
          </a:p>
          <a:p>
            <a:pPr algn="l">
              <a:lnSpc>
                <a:spcPts val="6600"/>
              </a:lnSpc>
            </a:pPr>
          </a:p>
        </p:txBody>
      </p:sp>
      <p:sp>
        <p:nvSpPr>
          <p:cNvPr name="TextBox 6" id="6"/>
          <p:cNvSpPr txBox="true"/>
          <p:nvPr/>
        </p:nvSpPr>
        <p:spPr>
          <a:xfrm rot="0">
            <a:off x="7196510" y="8794750"/>
            <a:ext cx="10617653" cy="1028700"/>
          </a:xfrm>
          <a:prstGeom prst="rect">
            <a:avLst/>
          </a:prstGeom>
        </p:spPr>
        <p:txBody>
          <a:bodyPr anchor="t" rtlCol="false" tIns="0" lIns="0" bIns="0" rIns="0">
            <a:spAutoFit/>
          </a:bodyPr>
          <a:lstStyle/>
          <a:p>
            <a:pPr algn="l">
              <a:lnSpc>
                <a:spcPts val="4199"/>
              </a:lnSpc>
            </a:pPr>
            <a:r>
              <a:rPr lang="en-US" sz="2999" b="true">
                <a:solidFill>
                  <a:srgbClr val="FFD944"/>
                </a:solidFill>
                <a:latin typeface="Lato Bold"/>
                <a:ea typeface="Lato Bold"/>
                <a:cs typeface="Lato Bold"/>
                <a:sym typeface="Lato Bold"/>
              </a:rPr>
              <a:t>* jQuery is more often considered a library than a framework</a:t>
            </a:r>
          </a:p>
          <a:p>
            <a:pPr algn="l">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3"/>
            <a:stretch>
              <a:fillRect l="0" t="0" r="0" b="0"/>
            </a:stretch>
          </a:blipFill>
        </p:spPr>
      </p:sp>
      <p:sp>
        <p:nvSpPr>
          <p:cNvPr name="Freeform 3" id="3"/>
          <p:cNvSpPr/>
          <p:nvPr/>
        </p:nvSpPr>
        <p:spPr>
          <a:xfrm flipH="false" flipV="false" rot="5400000">
            <a:off x="13867872" y="-195353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3"/>
            <a:stretch>
              <a:fillRect l="0" t="0" r="0" b="0"/>
            </a:stretch>
          </a:blipFill>
        </p:spPr>
      </p:sp>
      <p:sp>
        <p:nvSpPr>
          <p:cNvPr name="Freeform 4" id="4"/>
          <p:cNvSpPr/>
          <p:nvPr/>
        </p:nvSpPr>
        <p:spPr>
          <a:xfrm flipH="false" flipV="false" rot="0">
            <a:off x="617328" y="5716222"/>
            <a:ext cx="705511" cy="722674"/>
          </a:xfrm>
          <a:custGeom>
            <a:avLst/>
            <a:gdLst/>
            <a:ahLst/>
            <a:cxnLst/>
            <a:rect r="r" b="b" t="t" l="l"/>
            <a:pathLst>
              <a:path h="722674" w="705511">
                <a:moveTo>
                  <a:pt x="0" y="0"/>
                </a:moveTo>
                <a:lnTo>
                  <a:pt x="705510" y="0"/>
                </a:lnTo>
                <a:lnTo>
                  <a:pt x="705510" y="722675"/>
                </a:lnTo>
                <a:lnTo>
                  <a:pt x="0" y="722675"/>
                </a:lnTo>
                <a:lnTo>
                  <a:pt x="0" y="0"/>
                </a:lnTo>
                <a:close/>
              </a:path>
            </a:pathLst>
          </a:custGeom>
          <a:blipFill>
            <a:blip r:embed="rId4"/>
            <a:stretch>
              <a:fillRect l="0" t="0" r="0" b="0"/>
            </a:stretch>
          </a:blipFill>
        </p:spPr>
      </p:sp>
      <p:sp>
        <p:nvSpPr>
          <p:cNvPr name="Freeform 5" id="5"/>
          <p:cNvSpPr/>
          <p:nvPr/>
        </p:nvSpPr>
        <p:spPr>
          <a:xfrm flipH="false" flipV="false" rot="0">
            <a:off x="617328" y="5716222"/>
            <a:ext cx="717254" cy="722674"/>
          </a:xfrm>
          <a:custGeom>
            <a:avLst/>
            <a:gdLst/>
            <a:ahLst/>
            <a:cxnLst/>
            <a:rect r="r" b="b" t="t" l="l"/>
            <a:pathLst>
              <a:path h="722674" w="717254">
                <a:moveTo>
                  <a:pt x="0" y="0"/>
                </a:moveTo>
                <a:lnTo>
                  <a:pt x="717254" y="0"/>
                </a:lnTo>
                <a:lnTo>
                  <a:pt x="717254" y="722675"/>
                </a:lnTo>
                <a:lnTo>
                  <a:pt x="0" y="722675"/>
                </a:lnTo>
                <a:lnTo>
                  <a:pt x="0" y="0"/>
                </a:lnTo>
                <a:close/>
              </a:path>
            </a:pathLst>
          </a:custGeom>
          <a:blipFill>
            <a:blip r:embed="rId5"/>
            <a:stretch>
              <a:fillRect l="0" t="0" r="0" b="0"/>
            </a:stretch>
          </a:blipFill>
        </p:spPr>
      </p:sp>
      <p:sp>
        <p:nvSpPr>
          <p:cNvPr name="Freeform 6" id="6"/>
          <p:cNvSpPr/>
          <p:nvPr/>
        </p:nvSpPr>
        <p:spPr>
          <a:xfrm flipH="false" flipV="false" rot="0">
            <a:off x="7051334" y="5716222"/>
            <a:ext cx="717254" cy="722674"/>
          </a:xfrm>
          <a:custGeom>
            <a:avLst/>
            <a:gdLst/>
            <a:ahLst/>
            <a:cxnLst/>
            <a:rect r="r" b="b" t="t" l="l"/>
            <a:pathLst>
              <a:path h="722674" w="717254">
                <a:moveTo>
                  <a:pt x="0" y="0"/>
                </a:moveTo>
                <a:lnTo>
                  <a:pt x="717254" y="0"/>
                </a:lnTo>
                <a:lnTo>
                  <a:pt x="717254" y="722675"/>
                </a:lnTo>
                <a:lnTo>
                  <a:pt x="0" y="722675"/>
                </a:lnTo>
                <a:lnTo>
                  <a:pt x="0" y="0"/>
                </a:lnTo>
                <a:close/>
              </a:path>
            </a:pathLst>
          </a:custGeom>
          <a:blipFill>
            <a:blip r:embed="rId5"/>
            <a:stretch>
              <a:fillRect l="0" t="0" r="0" b="0"/>
            </a:stretch>
          </a:blipFill>
        </p:spPr>
      </p:sp>
      <p:sp>
        <p:nvSpPr>
          <p:cNvPr name="Freeform 7" id="7"/>
          <p:cNvSpPr/>
          <p:nvPr/>
        </p:nvSpPr>
        <p:spPr>
          <a:xfrm flipH="false" flipV="false" rot="0">
            <a:off x="8063863" y="5543931"/>
            <a:ext cx="1256063" cy="1359911"/>
          </a:xfrm>
          <a:custGeom>
            <a:avLst/>
            <a:gdLst/>
            <a:ahLst/>
            <a:cxnLst/>
            <a:rect r="r" b="b" t="t" l="l"/>
            <a:pathLst>
              <a:path h="1359911" w="1256063">
                <a:moveTo>
                  <a:pt x="0" y="0"/>
                </a:moveTo>
                <a:lnTo>
                  <a:pt x="1256063" y="0"/>
                </a:lnTo>
                <a:lnTo>
                  <a:pt x="1256063" y="1359911"/>
                </a:lnTo>
                <a:lnTo>
                  <a:pt x="0" y="1359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26010" y="5543931"/>
            <a:ext cx="1359911" cy="1359911"/>
          </a:xfrm>
          <a:custGeom>
            <a:avLst/>
            <a:gdLst/>
            <a:ahLst/>
            <a:cxnLst/>
            <a:rect r="r" b="b" t="t" l="l"/>
            <a:pathLst>
              <a:path h="1359911" w="1359911">
                <a:moveTo>
                  <a:pt x="0" y="0"/>
                </a:moveTo>
                <a:lnTo>
                  <a:pt x="1359912" y="0"/>
                </a:lnTo>
                <a:lnTo>
                  <a:pt x="1359912" y="1359911"/>
                </a:lnTo>
                <a:lnTo>
                  <a:pt x="0" y="13599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650666" y="5716222"/>
            <a:ext cx="717254" cy="722674"/>
          </a:xfrm>
          <a:custGeom>
            <a:avLst/>
            <a:gdLst/>
            <a:ahLst/>
            <a:cxnLst/>
            <a:rect r="r" b="b" t="t" l="l"/>
            <a:pathLst>
              <a:path h="722674" w="717254">
                <a:moveTo>
                  <a:pt x="0" y="0"/>
                </a:moveTo>
                <a:lnTo>
                  <a:pt x="717254" y="0"/>
                </a:lnTo>
                <a:lnTo>
                  <a:pt x="717254" y="722675"/>
                </a:lnTo>
                <a:lnTo>
                  <a:pt x="0" y="722675"/>
                </a:lnTo>
                <a:lnTo>
                  <a:pt x="0" y="0"/>
                </a:lnTo>
                <a:close/>
              </a:path>
            </a:pathLst>
          </a:custGeom>
          <a:blipFill>
            <a:blip r:embed="rId5"/>
            <a:stretch>
              <a:fillRect l="0" t="0" r="0" b="0"/>
            </a:stretch>
          </a:blipFill>
        </p:spPr>
      </p:sp>
      <p:sp>
        <p:nvSpPr>
          <p:cNvPr name="Freeform 10" id="10"/>
          <p:cNvSpPr/>
          <p:nvPr/>
        </p:nvSpPr>
        <p:spPr>
          <a:xfrm flipH="false" flipV="false" rot="0">
            <a:off x="13663195" y="5543931"/>
            <a:ext cx="1504361" cy="1249988"/>
          </a:xfrm>
          <a:custGeom>
            <a:avLst/>
            <a:gdLst/>
            <a:ahLst/>
            <a:cxnLst/>
            <a:rect r="r" b="b" t="t" l="l"/>
            <a:pathLst>
              <a:path h="1249988" w="1504361">
                <a:moveTo>
                  <a:pt x="0" y="0"/>
                </a:moveTo>
                <a:lnTo>
                  <a:pt x="1504361" y="0"/>
                </a:lnTo>
                <a:lnTo>
                  <a:pt x="1504361" y="1249987"/>
                </a:lnTo>
                <a:lnTo>
                  <a:pt x="0" y="1249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213424" y="2520792"/>
            <a:ext cx="2420573" cy="2622708"/>
          </a:xfrm>
          <a:custGeom>
            <a:avLst/>
            <a:gdLst/>
            <a:ahLst/>
            <a:cxnLst/>
            <a:rect r="r" b="b" t="t" l="l"/>
            <a:pathLst>
              <a:path h="2622708" w="2420573">
                <a:moveTo>
                  <a:pt x="0" y="0"/>
                </a:moveTo>
                <a:lnTo>
                  <a:pt x="2420573" y="0"/>
                </a:lnTo>
                <a:lnTo>
                  <a:pt x="2420573" y="2622708"/>
                </a:lnTo>
                <a:lnTo>
                  <a:pt x="0" y="2622708"/>
                </a:lnTo>
                <a:lnTo>
                  <a:pt x="0" y="0"/>
                </a:lnTo>
                <a:close/>
              </a:path>
            </a:pathLst>
          </a:custGeom>
          <a:blipFill>
            <a:blip r:embed="rId12"/>
            <a:stretch>
              <a:fillRect l="0" t="0" r="0" b="0"/>
            </a:stretch>
          </a:blipFill>
        </p:spPr>
      </p:sp>
      <p:sp>
        <p:nvSpPr>
          <p:cNvPr name="Freeform 12" id="12"/>
          <p:cNvSpPr/>
          <p:nvPr/>
        </p:nvSpPr>
        <p:spPr>
          <a:xfrm flipH="false" flipV="false" rot="0">
            <a:off x="10319111" y="2520792"/>
            <a:ext cx="2331555" cy="2973721"/>
          </a:xfrm>
          <a:custGeom>
            <a:avLst/>
            <a:gdLst/>
            <a:ahLst/>
            <a:cxnLst/>
            <a:rect r="r" b="b" t="t" l="l"/>
            <a:pathLst>
              <a:path h="2973721" w="2331555">
                <a:moveTo>
                  <a:pt x="0" y="0"/>
                </a:moveTo>
                <a:lnTo>
                  <a:pt x="2331555" y="0"/>
                </a:lnTo>
                <a:lnTo>
                  <a:pt x="2331555" y="2973720"/>
                </a:lnTo>
                <a:lnTo>
                  <a:pt x="0" y="2973720"/>
                </a:lnTo>
                <a:lnTo>
                  <a:pt x="0" y="0"/>
                </a:lnTo>
                <a:close/>
              </a:path>
            </a:pathLst>
          </a:custGeom>
          <a:blipFill>
            <a:blip r:embed="rId13"/>
            <a:stretch>
              <a:fillRect l="0" t="0" r="0" b="0"/>
            </a:stretch>
          </a:blipFill>
        </p:spPr>
      </p:sp>
      <p:sp>
        <p:nvSpPr>
          <p:cNvPr name="TextBox 13" id="13"/>
          <p:cNvSpPr txBox="true"/>
          <p:nvPr/>
        </p:nvSpPr>
        <p:spPr>
          <a:xfrm rot="0">
            <a:off x="617328" y="7201305"/>
            <a:ext cx="4733925" cy="1666875"/>
          </a:xfrm>
          <a:prstGeom prst="rect">
            <a:avLst/>
          </a:prstGeom>
        </p:spPr>
        <p:txBody>
          <a:bodyPr anchor="t" rtlCol="false" tIns="0" lIns="0" bIns="0" rIns="0">
            <a:spAutoFit/>
          </a:bodyPr>
          <a:lstStyle/>
          <a:p>
            <a:pPr algn="l">
              <a:lnSpc>
                <a:spcPts val="4899"/>
              </a:lnSpc>
            </a:pPr>
            <a:r>
              <a:rPr lang="en-US" sz="3499" b="true">
                <a:solidFill>
                  <a:srgbClr val="FBF9F1"/>
                </a:solidFill>
                <a:latin typeface="Lato Bold"/>
                <a:ea typeface="Lato Bold"/>
                <a:cs typeface="Lato Bold"/>
                <a:sym typeface="Lato Bold"/>
              </a:rPr>
              <a:t>JavaScript and HTML in the same file (JSX)</a:t>
            </a:r>
          </a:p>
          <a:p>
            <a:pPr algn="l">
              <a:lnSpc>
                <a:spcPts val="3499"/>
              </a:lnSpc>
              <a:spcBef>
                <a:spcPct val="0"/>
              </a:spcBef>
            </a:pPr>
          </a:p>
        </p:txBody>
      </p:sp>
      <p:sp>
        <p:nvSpPr>
          <p:cNvPr name="TextBox 14" id="14"/>
          <p:cNvSpPr txBox="true"/>
          <p:nvPr/>
        </p:nvSpPr>
        <p:spPr>
          <a:xfrm rot="0">
            <a:off x="3127497" y="1019175"/>
            <a:ext cx="12922613"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FUNDAMENTALS OF REACT</a:t>
            </a:r>
          </a:p>
          <a:p>
            <a:pPr algn="l">
              <a:lnSpc>
                <a:spcPts val="6600"/>
              </a:lnSpc>
            </a:pPr>
          </a:p>
        </p:txBody>
      </p:sp>
      <p:sp>
        <p:nvSpPr>
          <p:cNvPr name="TextBox 15" id="15"/>
          <p:cNvSpPr txBox="true"/>
          <p:nvPr/>
        </p:nvSpPr>
        <p:spPr>
          <a:xfrm rot="0">
            <a:off x="6991848" y="7201305"/>
            <a:ext cx="4304304" cy="1666875"/>
          </a:xfrm>
          <a:prstGeom prst="rect">
            <a:avLst/>
          </a:prstGeom>
        </p:spPr>
        <p:txBody>
          <a:bodyPr anchor="t" rtlCol="false" tIns="0" lIns="0" bIns="0" rIns="0">
            <a:spAutoFit/>
          </a:bodyPr>
          <a:lstStyle/>
          <a:p>
            <a:pPr algn="l">
              <a:lnSpc>
                <a:spcPts val="4899"/>
              </a:lnSpc>
            </a:pPr>
            <a:r>
              <a:rPr lang="en-US" sz="3499" b="true">
                <a:solidFill>
                  <a:srgbClr val="FBF9F1"/>
                </a:solidFill>
                <a:latin typeface="Lato Bold"/>
                <a:ea typeface="Lato Bold"/>
                <a:cs typeface="Lato Bold"/>
                <a:sym typeface="Lato Bold"/>
              </a:rPr>
              <a:t>Embrace functional programming</a:t>
            </a:r>
          </a:p>
          <a:p>
            <a:pPr algn="l">
              <a:lnSpc>
                <a:spcPts val="3499"/>
              </a:lnSpc>
              <a:spcBef>
                <a:spcPct val="0"/>
              </a:spcBef>
            </a:pPr>
          </a:p>
        </p:txBody>
      </p:sp>
      <p:sp>
        <p:nvSpPr>
          <p:cNvPr name="TextBox 16" id="16"/>
          <p:cNvSpPr txBox="true"/>
          <p:nvPr/>
        </p:nvSpPr>
        <p:spPr>
          <a:xfrm rot="0">
            <a:off x="12462869" y="7201305"/>
            <a:ext cx="5259018" cy="1047750"/>
          </a:xfrm>
          <a:prstGeom prst="rect">
            <a:avLst/>
          </a:prstGeom>
        </p:spPr>
        <p:txBody>
          <a:bodyPr anchor="t" rtlCol="false" tIns="0" lIns="0" bIns="0" rIns="0">
            <a:spAutoFit/>
          </a:bodyPr>
          <a:lstStyle/>
          <a:p>
            <a:pPr algn="l">
              <a:lnSpc>
                <a:spcPts val="4899"/>
              </a:lnSpc>
            </a:pPr>
            <a:r>
              <a:rPr lang="en-US" sz="3499" b="true">
                <a:solidFill>
                  <a:srgbClr val="FBF9F1"/>
                </a:solidFill>
                <a:latin typeface="Lato Bold"/>
                <a:ea typeface="Lato Bold"/>
                <a:cs typeface="Lato Bold"/>
                <a:sym typeface="Lato Bold"/>
              </a:rPr>
              <a:t>Components everywhere</a:t>
            </a:r>
          </a:p>
          <a:p>
            <a:pPr algn="l">
              <a:lnSpc>
                <a:spcPts val="3499"/>
              </a:lnSpc>
              <a:spcBef>
                <a:spcPct val="0"/>
              </a:spcBef>
            </a:pPr>
          </a:p>
        </p:txBody>
      </p:sp>
      <p:sp>
        <p:nvSpPr>
          <p:cNvPr name="TextBox 17" id="17"/>
          <p:cNvSpPr txBox="true"/>
          <p:nvPr/>
        </p:nvSpPr>
        <p:spPr>
          <a:xfrm rot="0">
            <a:off x="4992527" y="1828800"/>
            <a:ext cx="717451" cy="606425"/>
          </a:xfrm>
          <a:prstGeom prst="rect">
            <a:avLst/>
          </a:prstGeom>
        </p:spPr>
        <p:txBody>
          <a:bodyPr anchor="t" rtlCol="false" tIns="0" lIns="0" bIns="0" rIns="0">
            <a:spAutoFit/>
          </a:bodyPr>
          <a:lstStyle/>
          <a:p>
            <a:pPr algn="ctr">
              <a:lnSpc>
                <a:spcPts val="4900"/>
              </a:lnSpc>
              <a:spcBef>
                <a:spcPct val="0"/>
              </a:spcBef>
            </a:pPr>
            <a:r>
              <a:rPr lang="en-US" sz="3500">
                <a:solidFill>
                  <a:srgbClr val="FBF9F1"/>
                </a:solidFill>
                <a:latin typeface="Lato"/>
                <a:ea typeface="Lato"/>
                <a:cs typeface="Lato"/>
                <a:sym typeface="Lato"/>
              </a:rPr>
              <a:t>JSX</a:t>
            </a:r>
          </a:p>
        </p:txBody>
      </p:sp>
      <p:sp>
        <p:nvSpPr>
          <p:cNvPr name="TextBox 18" id="18"/>
          <p:cNvSpPr txBox="true"/>
          <p:nvPr/>
        </p:nvSpPr>
        <p:spPr>
          <a:xfrm rot="0">
            <a:off x="10439519" y="1914367"/>
            <a:ext cx="2090738" cy="606425"/>
          </a:xfrm>
          <a:prstGeom prst="rect">
            <a:avLst/>
          </a:prstGeom>
        </p:spPr>
        <p:txBody>
          <a:bodyPr anchor="t" rtlCol="false" tIns="0" lIns="0" bIns="0" rIns="0">
            <a:spAutoFit/>
          </a:bodyPr>
          <a:lstStyle/>
          <a:p>
            <a:pPr algn="ctr">
              <a:lnSpc>
                <a:spcPts val="4900"/>
              </a:lnSpc>
              <a:spcBef>
                <a:spcPct val="0"/>
              </a:spcBef>
            </a:pPr>
            <a:r>
              <a:rPr lang="en-US" sz="3500">
                <a:solidFill>
                  <a:srgbClr val="FBF9F1"/>
                </a:solidFill>
                <a:latin typeface="Lato"/>
                <a:ea typeface="Lato"/>
                <a:cs typeface="Lato"/>
                <a:sym typeface="Lato"/>
              </a:rPr>
              <a:t>CSS or JSS</a:t>
            </a:r>
          </a:p>
        </p:txBody>
      </p:sp>
      <p:sp>
        <p:nvSpPr>
          <p:cNvPr name="TextBox 19" id="19"/>
          <p:cNvSpPr txBox="true"/>
          <p:nvPr/>
        </p:nvSpPr>
        <p:spPr>
          <a:xfrm rot="0">
            <a:off x="7646526" y="2993552"/>
            <a:ext cx="2090738" cy="1225550"/>
          </a:xfrm>
          <a:prstGeom prst="rect">
            <a:avLst/>
          </a:prstGeom>
        </p:spPr>
        <p:txBody>
          <a:bodyPr anchor="t" rtlCol="false" tIns="0" lIns="0" bIns="0" rIns="0">
            <a:spAutoFit/>
          </a:bodyPr>
          <a:lstStyle/>
          <a:p>
            <a:pPr algn="ctr">
              <a:lnSpc>
                <a:spcPts val="4900"/>
              </a:lnSpc>
              <a:spcBef>
                <a:spcPct val="0"/>
              </a:spcBef>
            </a:pPr>
            <a:r>
              <a:rPr lang="en-US" sz="3500">
                <a:solidFill>
                  <a:srgbClr val="FBF9F1"/>
                </a:solidFill>
                <a:latin typeface="Lato"/>
                <a:ea typeface="Lato"/>
                <a:cs typeface="Lato"/>
                <a:sym typeface="Lato"/>
              </a:rPr>
              <a:t>React </a:t>
            </a:r>
          </a:p>
          <a:p>
            <a:pPr algn="ctr">
              <a:lnSpc>
                <a:spcPts val="4900"/>
              </a:lnSpc>
              <a:spcBef>
                <a:spcPct val="0"/>
              </a:spcBef>
            </a:pPr>
            <a:r>
              <a:rPr lang="en-US" sz="3500">
                <a:solidFill>
                  <a:srgbClr val="FBF9F1"/>
                </a:solidFill>
                <a:latin typeface="Lato"/>
                <a:ea typeface="Lato"/>
                <a:cs typeface="Lato"/>
                <a:sym typeface="Lato"/>
              </a:rPr>
              <a:t>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sp>
        <p:nvSpPr>
          <p:cNvPr name="Freeform 3" id="3"/>
          <p:cNvSpPr/>
          <p:nvPr/>
        </p:nvSpPr>
        <p:spPr>
          <a:xfrm flipH="false" flipV="false" rot="0">
            <a:off x="4752153" y="881703"/>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4" id="4"/>
          <p:cNvGrpSpPr/>
          <p:nvPr/>
        </p:nvGrpSpPr>
        <p:grpSpPr>
          <a:xfrm rot="0">
            <a:off x="2724886" y="3542566"/>
            <a:ext cx="13291700" cy="6111491"/>
            <a:chOff x="0" y="0"/>
            <a:chExt cx="3500695" cy="1609611"/>
          </a:xfrm>
        </p:grpSpPr>
        <p:sp>
          <p:nvSpPr>
            <p:cNvPr name="Freeform 5" id="5"/>
            <p:cNvSpPr/>
            <p:nvPr/>
          </p:nvSpPr>
          <p:spPr>
            <a:xfrm flipH="false" flipV="false" rot="0">
              <a:off x="0" y="0"/>
              <a:ext cx="3500694" cy="1609611"/>
            </a:xfrm>
            <a:custGeom>
              <a:avLst/>
              <a:gdLst/>
              <a:ahLst/>
              <a:cxnLst/>
              <a:rect r="r" b="b" t="t" l="l"/>
              <a:pathLst>
                <a:path h="1609611" w="3500694">
                  <a:moveTo>
                    <a:pt x="11649" y="0"/>
                  </a:moveTo>
                  <a:lnTo>
                    <a:pt x="3489045" y="0"/>
                  </a:lnTo>
                  <a:cubicBezTo>
                    <a:pt x="3495479" y="0"/>
                    <a:pt x="3500694" y="5216"/>
                    <a:pt x="3500694" y="11649"/>
                  </a:cubicBezTo>
                  <a:lnTo>
                    <a:pt x="3500694" y="1597961"/>
                  </a:lnTo>
                  <a:cubicBezTo>
                    <a:pt x="3500694" y="1604395"/>
                    <a:pt x="3495479" y="1609611"/>
                    <a:pt x="3489045" y="1609611"/>
                  </a:cubicBezTo>
                  <a:lnTo>
                    <a:pt x="11649" y="1609611"/>
                  </a:lnTo>
                  <a:cubicBezTo>
                    <a:pt x="5216" y="1609611"/>
                    <a:pt x="0" y="1604395"/>
                    <a:pt x="0" y="1597961"/>
                  </a:cubicBezTo>
                  <a:lnTo>
                    <a:pt x="0" y="11649"/>
                  </a:lnTo>
                  <a:cubicBezTo>
                    <a:pt x="0" y="5216"/>
                    <a:pt x="5216" y="0"/>
                    <a:pt x="11649" y="0"/>
                  </a:cubicBezTo>
                  <a:close/>
                </a:path>
              </a:pathLst>
            </a:custGeom>
            <a:solidFill>
              <a:srgbClr val="FFD944"/>
            </a:solidFill>
            <a:ln w="38100" cap="sq">
              <a:solidFill>
                <a:srgbClr val="FFD944"/>
              </a:solidFill>
              <a:prstDash val="solid"/>
              <a:miter/>
            </a:ln>
          </p:spPr>
        </p:sp>
        <p:sp>
          <p:nvSpPr>
            <p:cNvPr name="TextBox 6" id="6"/>
            <p:cNvSpPr txBox="true"/>
            <p:nvPr/>
          </p:nvSpPr>
          <p:spPr>
            <a:xfrm>
              <a:off x="0" y="-38100"/>
              <a:ext cx="3500695" cy="164771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JSX (JAVASCRIPT XML)</a:t>
            </a:r>
          </a:p>
        </p:txBody>
      </p:sp>
      <p:sp>
        <p:nvSpPr>
          <p:cNvPr name="TextBox 8" id="8"/>
          <p:cNvSpPr txBox="true"/>
          <p:nvPr/>
        </p:nvSpPr>
        <p:spPr>
          <a:xfrm rot="0">
            <a:off x="3174986" y="4090061"/>
            <a:ext cx="12841599" cy="494030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Lato"/>
                <a:ea typeface="Lato"/>
                <a:cs typeface="Lato"/>
                <a:sym typeface="Lato"/>
              </a:rPr>
              <a:t>JSX is a key feature of React that allows developers to </a:t>
            </a:r>
            <a:r>
              <a:rPr lang="en-US" sz="3500">
                <a:solidFill>
                  <a:srgbClr val="719BE2"/>
                </a:solidFill>
                <a:latin typeface="Lato"/>
                <a:ea typeface="Lato"/>
                <a:cs typeface="Lato"/>
                <a:sym typeface="Lato"/>
              </a:rPr>
              <a:t>write HTML and JavaScript in the same file.</a:t>
            </a:r>
            <a:r>
              <a:rPr lang="en-US" sz="3500">
                <a:solidFill>
                  <a:srgbClr val="000000"/>
                </a:solidFill>
                <a:latin typeface="Lato"/>
                <a:ea typeface="Lato"/>
                <a:cs typeface="Lato"/>
                <a:sym typeface="Lato"/>
              </a:rPr>
              <a:t> This syntax extension provides a more intuitive and efficient way to build UI components. With JSX, you can easily create and manipulate DOM elements using familiar HTML-like code interwoven with JavaScript functionality. By using JSX, developers get the benefit of a seamless combination of logic and layout, making the code clearer and more manageable.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2392459" y="28966"/>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3"/>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4"/>
            <a:stretch>
              <a:fillRect l="-18302" t="0" r="0" b="-143185"/>
            </a:stretch>
          </a:blipFill>
        </p:spPr>
      </p:sp>
      <p:sp>
        <p:nvSpPr>
          <p:cNvPr name="TextBox 4" id="4"/>
          <p:cNvSpPr txBox="true"/>
          <p:nvPr/>
        </p:nvSpPr>
        <p:spPr>
          <a:xfrm rot="0">
            <a:off x="1028700" y="1631950"/>
            <a:ext cx="12033234" cy="8655050"/>
          </a:xfrm>
          <a:prstGeom prst="rect">
            <a:avLst/>
          </a:prstGeom>
        </p:spPr>
        <p:txBody>
          <a:bodyPr anchor="t" rtlCol="false" tIns="0" lIns="0" bIns="0" rIns="0">
            <a:spAutoFit/>
          </a:bodyPr>
          <a:lstStyle/>
          <a:p>
            <a:pPr algn="l">
              <a:lnSpc>
                <a:spcPts val="4900"/>
              </a:lnSpc>
            </a:pPr>
            <a:r>
              <a:rPr lang="en-US" sz="3500">
                <a:solidFill>
                  <a:srgbClr val="E5E1DA"/>
                </a:solidFill>
                <a:latin typeface="Lato"/>
                <a:ea typeface="Lato"/>
                <a:cs typeface="Lato"/>
                <a:sym typeface="Lato"/>
              </a:rPr>
              <a:t>React’s architecture revolves around components, which are the building blocks of any React application. Components are </a:t>
            </a:r>
            <a:r>
              <a:rPr lang="en-US" sz="3500">
                <a:solidFill>
                  <a:srgbClr val="FFD944"/>
                </a:solidFill>
                <a:latin typeface="Lato"/>
                <a:ea typeface="Lato"/>
                <a:cs typeface="Lato"/>
                <a:sym typeface="Lato"/>
              </a:rPr>
              <a:t>reusable, independent pieces of UI </a:t>
            </a:r>
            <a:r>
              <a:rPr lang="en-US" sz="3500">
                <a:solidFill>
                  <a:srgbClr val="E5E1DA"/>
                </a:solidFill>
                <a:latin typeface="Lato"/>
                <a:ea typeface="Lato"/>
                <a:cs typeface="Lato"/>
                <a:sym typeface="Lato"/>
              </a:rPr>
              <a:t>that can be composed to build complex interfaces efficiently. Each component manages its own state and logic, promoting a clear separation of concerns. This modular approach not only simplifies development but also enhances maintainability and scalability.</a:t>
            </a:r>
          </a:p>
          <a:p>
            <a:pPr algn="l">
              <a:lnSpc>
                <a:spcPts val="4900"/>
              </a:lnSpc>
            </a:pPr>
            <a:r>
              <a:rPr lang="en-US" sz="3500">
                <a:solidFill>
                  <a:srgbClr val="E5E1DA"/>
                </a:solidFill>
                <a:latin typeface="Lato"/>
                <a:ea typeface="Lato"/>
                <a:cs typeface="Lato"/>
                <a:sym typeface="Lato"/>
              </a:rPr>
              <a:t>In addition,</a:t>
            </a:r>
            <a:r>
              <a:rPr lang="en-US" sz="3500">
                <a:solidFill>
                  <a:srgbClr val="FF9F29"/>
                </a:solidFill>
                <a:latin typeface="Lato"/>
                <a:ea typeface="Lato"/>
                <a:cs typeface="Lato"/>
                <a:sym typeface="Lato"/>
              </a:rPr>
              <a:t> styling in React can be handled using traditional CSS or by employing JSS (JavaScript Style Sheets</a:t>
            </a:r>
            <a:r>
              <a:rPr lang="en-US" sz="3500">
                <a:solidFill>
                  <a:srgbClr val="E5E1DA"/>
                </a:solidFill>
                <a:latin typeface="Lato"/>
                <a:ea typeface="Lato"/>
                <a:cs typeface="Lato"/>
                <a:sym typeface="Lato"/>
              </a:rPr>
              <a:t>), where styles are written in JavaScript. This flexibility allows developers to choose the best styling strategy for their needs.</a:t>
            </a:r>
          </a:p>
          <a:p>
            <a:pPr algn="l">
              <a:lnSpc>
                <a:spcPts val="4900"/>
              </a:lnSpc>
              <a:spcBef>
                <a:spcPct val="0"/>
              </a:spcBef>
            </a:pPr>
          </a:p>
        </p:txBody>
      </p:sp>
      <p:sp>
        <p:nvSpPr>
          <p:cNvPr name="TextBox 5" id="5"/>
          <p:cNvSpPr txBox="true"/>
          <p:nvPr/>
        </p:nvSpPr>
        <p:spPr>
          <a:xfrm rot="0">
            <a:off x="909802" y="465292"/>
            <a:ext cx="1066115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COMPONENTS EVERYWHERE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15580190" cy="1024635"/>
            <a:chOff x="0" y="0"/>
            <a:chExt cx="4103424" cy="269863"/>
          </a:xfrm>
        </p:grpSpPr>
        <p:sp>
          <p:nvSpPr>
            <p:cNvPr name="Freeform 4" id="4"/>
            <p:cNvSpPr/>
            <p:nvPr/>
          </p:nvSpPr>
          <p:spPr>
            <a:xfrm flipH="false" flipV="false" rot="0">
              <a:off x="0" y="0"/>
              <a:ext cx="4103424" cy="269863"/>
            </a:xfrm>
            <a:custGeom>
              <a:avLst/>
              <a:gdLst/>
              <a:ahLst/>
              <a:cxnLst/>
              <a:rect r="r" b="b" t="t" l="l"/>
              <a:pathLst>
                <a:path h="269863" w="4103424">
                  <a:moveTo>
                    <a:pt x="29814" y="0"/>
                  </a:moveTo>
                  <a:lnTo>
                    <a:pt x="4073610" y="0"/>
                  </a:lnTo>
                  <a:cubicBezTo>
                    <a:pt x="4090076" y="0"/>
                    <a:pt x="4103424" y="13348"/>
                    <a:pt x="4103424" y="29814"/>
                  </a:cubicBezTo>
                  <a:lnTo>
                    <a:pt x="4103424" y="240048"/>
                  </a:lnTo>
                  <a:cubicBezTo>
                    <a:pt x="4103424" y="247956"/>
                    <a:pt x="4100283" y="255539"/>
                    <a:pt x="4094692" y="261130"/>
                  </a:cubicBezTo>
                  <a:cubicBezTo>
                    <a:pt x="4089100" y="266722"/>
                    <a:pt x="4081517" y="269863"/>
                    <a:pt x="4073610" y="269863"/>
                  </a:cubicBezTo>
                  <a:lnTo>
                    <a:pt x="29814" y="269863"/>
                  </a:lnTo>
                  <a:cubicBezTo>
                    <a:pt x="21907" y="269863"/>
                    <a:pt x="14324" y="266722"/>
                    <a:pt x="8732" y="261130"/>
                  </a:cubicBezTo>
                  <a:cubicBezTo>
                    <a:pt x="3141" y="255539"/>
                    <a:pt x="0" y="247956"/>
                    <a:pt x="0" y="240048"/>
                  </a:cubicBezTo>
                  <a:lnTo>
                    <a:pt x="0" y="29814"/>
                  </a:lnTo>
                  <a:cubicBezTo>
                    <a:pt x="0" y="21907"/>
                    <a:pt x="3141" y="14324"/>
                    <a:pt x="8732" y="8732"/>
                  </a:cubicBezTo>
                  <a:cubicBezTo>
                    <a:pt x="14324" y="3141"/>
                    <a:pt x="21907" y="0"/>
                    <a:pt x="29814"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410342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241710" y="2642980"/>
            <a:ext cx="6578137" cy="5557222"/>
            <a:chOff x="0" y="0"/>
            <a:chExt cx="1732513" cy="1463630"/>
          </a:xfrm>
        </p:grpSpPr>
        <p:sp>
          <p:nvSpPr>
            <p:cNvPr name="Freeform 8" id="8"/>
            <p:cNvSpPr/>
            <p:nvPr/>
          </p:nvSpPr>
          <p:spPr>
            <a:xfrm flipH="false" flipV="false" rot="0">
              <a:off x="0" y="0"/>
              <a:ext cx="1732513" cy="1463630"/>
            </a:xfrm>
            <a:custGeom>
              <a:avLst/>
              <a:gdLst/>
              <a:ahLst/>
              <a:cxnLst/>
              <a:rect r="r" b="b" t="t" l="l"/>
              <a:pathLst>
                <a:path h="1463630" w="1732513">
                  <a:moveTo>
                    <a:pt x="23538" y="0"/>
                  </a:moveTo>
                  <a:lnTo>
                    <a:pt x="1708975" y="0"/>
                  </a:lnTo>
                  <a:cubicBezTo>
                    <a:pt x="1715218" y="0"/>
                    <a:pt x="1721205" y="2480"/>
                    <a:pt x="1725619" y="6894"/>
                  </a:cubicBezTo>
                  <a:cubicBezTo>
                    <a:pt x="1730034" y="11309"/>
                    <a:pt x="1732513" y="17296"/>
                    <a:pt x="1732513" y="23538"/>
                  </a:cubicBezTo>
                  <a:lnTo>
                    <a:pt x="1732513" y="1440092"/>
                  </a:lnTo>
                  <a:cubicBezTo>
                    <a:pt x="1732513" y="1453092"/>
                    <a:pt x="1721975" y="1463630"/>
                    <a:pt x="1708975" y="1463630"/>
                  </a:cubicBezTo>
                  <a:lnTo>
                    <a:pt x="23538" y="1463630"/>
                  </a:lnTo>
                  <a:cubicBezTo>
                    <a:pt x="10538" y="1463630"/>
                    <a:pt x="0" y="1453092"/>
                    <a:pt x="0" y="1440092"/>
                  </a:cubicBezTo>
                  <a:lnTo>
                    <a:pt x="0" y="23538"/>
                  </a:lnTo>
                  <a:cubicBezTo>
                    <a:pt x="0" y="17296"/>
                    <a:pt x="2480" y="11309"/>
                    <a:pt x="6894" y="6894"/>
                  </a:cubicBezTo>
                  <a:cubicBezTo>
                    <a:pt x="11309" y="2480"/>
                    <a:pt x="17296" y="0"/>
                    <a:pt x="23538"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1732513" cy="150173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11813" y="1957430"/>
            <a:ext cx="9636238" cy="7890453"/>
          </a:xfrm>
          <a:custGeom>
            <a:avLst/>
            <a:gdLst/>
            <a:ahLst/>
            <a:cxnLst/>
            <a:rect r="r" b="b" t="t" l="l"/>
            <a:pathLst>
              <a:path h="7890453" w="9636238">
                <a:moveTo>
                  <a:pt x="0" y="0"/>
                </a:moveTo>
                <a:lnTo>
                  <a:pt x="9636238" y="0"/>
                </a:lnTo>
                <a:lnTo>
                  <a:pt x="9636238" y="7890453"/>
                </a:lnTo>
                <a:lnTo>
                  <a:pt x="0" y="7890453"/>
                </a:lnTo>
                <a:lnTo>
                  <a:pt x="0" y="0"/>
                </a:lnTo>
                <a:close/>
              </a:path>
            </a:pathLst>
          </a:custGeom>
          <a:blipFill>
            <a:blip r:embed="rId3"/>
            <a:stretch>
              <a:fillRect l="-19392" t="0" r="-19392" b="0"/>
            </a:stretch>
          </a:blipFill>
        </p:spPr>
      </p:sp>
      <p:sp>
        <p:nvSpPr>
          <p:cNvPr name="TextBox 11" id="11"/>
          <p:cNvSpPr txBox="true"/>
          <p:nvPr/>
        </p:nvSpPr>
        <p:spPr>
          <a:xfrm rot="0">
            <a:off x="4817192" y="1146009"/>
            <a:ext cx="8863798" cy="1005205"/>
          </a:xfrm>
          <a:prstGeom prst="rect">
            <a:avLst/>
          </a:prstGeom>
        </p:spPr>
        <p:txBody>
          <a:bodyPr anchor="t" rtlCol="false" tIns="0" lIns="0" bIns="0" rIns="0">
            <a:spAutoFit/>
          </a:bodyPr>
          <a:lstStyle/>
          <a:p>
            <a:pPr algn="ctr">
              <a:lnSpc>
                <a:spcPts val="3919"/>
              </a:lnSpc>
            </a:pPr>
            <a:r>
              <a:rPr lang="en-US" b="true" sz="2799">
                <a:solidFill>
                  <a:srgbClr val="FBF9F1"/>
                </a:solidFill>
                <a:latin typeface="Poppins Bold"/>
                <a:ea typeface="Poppins Bold"/>
                <a:cs typeface="Poppins Bold"/>
                <a:sym typeface="Poppins Bold"/>
              </a:rPr>
              <a:t>3RD PARTY COMPONENTS AND LIBRARIES</a:t>
            </a:r>
          </a:p>
          <a:p>
            <a:pPr algn="ctr">
              <a:lnSpc>
                <a:spcPts val="3919"/>
              </a:lnSpc>
              <a:spcBef>
                <a:spcPct val="0"/>
              </a:spcBef>
            </a:pPr>
          </a:p>
        </p:txBody>
      </p:sp>
      <p:sp>
        <p:nvSpPr>
          <p:cNvPr name="TextBox 12" id="12"/>
          <p:cNvSpPr txBox="true"/>
          <p:nvPr/>
        </p:nvSpPr>
        <p:spPr>
          <a:xfrm rot="0">
            <a:off x="1561544" y="2859456"/>
            <a:ext cx="8863798" cy="5610225"/>
          </a:xfrm>
          <a:prstGeom prst="rect">
            <a:avLst/>
          </a:prstGeom>
        </p:spPr>
        <p:txBody>
          <a:bodyPr anchor="t" rtlCol="false" tIns="0" lIns="0" bIns="0" rIns="0">
            <a:spAutoFit/>
          </a:bodyPr>
          <a:lstStyle/>
          <a:p>
            <a:pPr algn="just">
              <a:lnSpc>
                <a:spcPts val="6299"/>
              </a:lnSpc>
            </a:pPr>
            <a:r>
              <a:rPr lang="en-US" b="true" sz="4500">
                <a:solidFill>
                  <a:srgbClr val="000000"/>
                </a:solidFill>
                <a:latin typeface="Poppins Bold"/>
                <a:ea typeface="Poppins Bold"/>
                <a:cs typeface="Poppins Bold"/>
                <a:sym typeface="Poppins Bold"/>
              </a:rPr>
              <a:t>• REACT-ROUTER </a:t>
            </a:r>
          </a:p>
          <a:p>
            <a:pPr algn="just">
              <a:lnSpc>
                <a:spcPts val="6299"/>
              </a:lnSpc>
            </a:pPr>
            <a:r>
              <a:rPr lang="en-US" sz="4500" b="true">
                <a:solidFill>
                  <a:srgbClr val="000000"/>
                </a:solidFill>
                <a:latin typeface="Poppins Bold"/>
                <a:ea typeface="Poppins Bold"/>
                <a:cs typeface="Poppins Bold"/>
                <a:sym typeface="Poppins Bold"/>
              </a:rPr>
              <a:t>• Redux </a:t>
            </a:r>
          </a:p>
          <a:p>
            <a:pPr algn="just">
              <a:lnSpc>
                <a:spcPts val="6299"/>
              </a:lnSpc>
            </a:pPr>
            <a:r>
              <a:rPr lang="en-US" sz="4500" b="true">
                <a:solidFill>
                  <a:srgbClr val="000000"/>
                </a:solidFill>
                <a:latin typeface="Poppins Bold"/>
                <a:ea typeface="Poppins Bold"/>
                <a:cs typeface="Poppins Bold"/>
                <a:sym typeface="Poppins Bold"/>
              </a:rPr>
              <a:t>• Material-UI </a:t>
            </a:r>
          </a:p>
          <a:p>
            <a:pPr algn="just">
              <a:lnSpc>
                <a:spcPts val="6299"/>
              </a:lnSpc>
            </a:pPr>
            <a:r>
              <a:rPr lang="en-US" sz="4500" b="true">
                <a:solidFill>
                  <a:srgbClr val="000000"/>
                </a:solidFill>
                <a:latin typeface="Poppins Bold"/>
                <a:ea typeface="Poppins Bold"/>
                <a:cs typeface="Poppins Bold"/>
                <a:sym typeface="Poppins Bold"/>
              </a:rPr>
              <a:t>• Bootstrap </a:t>
            </a:r>
          </a:p>
          <a:p>
            <a:pPr algn="just">
              <a:lnSpc>
                <a:spcPts val="6299"/>
              </a:lnSpc>
            </a:pPr>
            <a:r>
              <a:rPr lang="en-US" sz="4500" b="true">
                <a:solidFill>
                  <a:srgbClr val="000000"/>
                </a:solidFill>
                <a:latin typeface="Poppins Bold"/>
                <a:ea typeface="Poppins Bold"/>
                <a:cs typeface="Poppins Bold"/>
                <a:sym typeface="Poppins Bold"/>
              </a:rPr>
              <a:t>• </a:t>
            </a:r>
            <a:r>
              <a:rPr lang="en-US" sz="4500" b="true">
                <a:solidFill>
                  <a:srgbClr val="719BE2"/>
                </a:solidFill>
                <a:latin typeface="Poppins Bold"/>
                <a:ea typeface="Poppins Bold"/>
                <a:cs typeface="Poppins Bold"/>
                <a:sym typeface="Poppins Bold"/>
              </a:rPr>
              <a:t>Font-Awesome </a:t>
            </a:r>
          </a:p>
          <a:p>
            <a:pPr algn="just">
              <a:lnSpc>
                <a:spcPts val="6299"/>
              </a:lnSpc>
            </a:pPr>
            <a:r>
              <a:rPr lang="en-US" sz="4500" b="true">
                <a:solidFill>
                  <a:srgbClr val="000000"/>
                </a:solidFill>
                <a:latin typeface="Poppins Bold"/>
                <a:ea typeface="Poppins Bold"/>
                <a:cs typeface="Poppins Bold"/>
                <a:sym typeface="Poppins Bold"/>
              </a:rPr>
              <a:t>• SWR</a:t>
            </a:r>
          </a:p>
          <a:p>
            <a:pPr algn="just">
              <a:lnSpc>
                <a:spcPts val="62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1573701" y="-205228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2725816" y="2565995"/>
            <a:ext cx="6195600" cy="3384081"/>
          </a:xfrm>
          <a:custGeom>
            <a:avLst/>
            <a:gdLst/>
            <a:ahLst/>
            <a:cxnLst/>
            <a:rect r="r" b="b" t="t" l="l"/>
            <a:pathLst>
              <a:path h="3384081" w="6195600">
                <a:moveTo>
                  <a:pt x="0" y="0"/>
                </a:moveTo>
                <a:lnTo>
                  <a:pt x="6195601" y="0"/>
                </a:lnTo>
                <a:lnTo>
                  <a:pt x="6195601" y="3384080"/>
                </a:lnTo>
                <a:lnTo>
                  <a:pt x="0" y="3384080"/>
                </a:lnTo>
                <a:lnTo>
                  <a:pt x="0" y="0"/>
                </a:lnTo>
                <a:close/>
              </a:path>
            </a:pathLst>
          </a:custGeom>
          <a:blipFill>
            <a:blip r:embed="rId3"/>
            <a:stretch>
              <a:fillRect l="-9750" t="0" r="0" b="-143185"/>
            </a:stretch>
          </a:blipFill>
        </p:spPr>
      </p:sp>
      <p:grpSp>
        <p:nvGrpSpPr>
          <p:cNvPr name="Group 4" id="4"/>
          <p:cNvGrpSpPr/>
          <p:nvPr/>
        </p:nvGrpSpPr>
        <p:grpSpPr>
          <a:xfrm rot="0">
            <a:off x="1869700" y="2034665"/>
            <a:ext cx="6188862" cy="2961051"/>
            <a:chOff x="0" y="0"/>
            <a:chExt cx="1629988" cy="779865"/>
          </a:xfrm>
        </p:grpSpPr>
        <p:sp>
          <p:nvSpPr>
            <p:cNvPr name="Freeform 5" id="5"/>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69700" y="5772200"/>
            <a:ext cx="6188862" cy="2961051"/>
            <a:chOff x="0" y="0"/>
            <a:chExt cx="1629988" cy="779865"/>
          </a:xfrm>
        </p:grpSpPr>
        <p:sp>
          <p:nvSpPr>
            <p:cNvPr name="Freeform 8" id="8"/>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9" id="9"/>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475847" y="2062519"/>
            <a:ext cx="6188862" cy="2961051"/>
            <a:chOff x="0" y="0"/>
            <a:chExt cx="1629988" cy="779865"/>
          </a:xfrm>
        </p:grpSpPr>
        <p:sp>
          <p:nvSpPr>
            <p:cNvPr name="Freeform 11" id="11"/>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2" id="12"/>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263350" y="2995255"/>
            <a:ext cx="5445149" cy="1590675"/>
          </a:xfrm>
          <a:prstGeom prst="rect">
            <a:avLst/>
          </a:prstGeom>
        </p:spPr>
        <p:txBody>
          <a:bodyPr anchor="t" rtlCol="false" tIns="0" lIns="0" bIns="0" rIns="0">
            <a:spAutoFit/>
          </a:bodyPr>
          <a:lstStyle/>
          <a:p>
            <a:pPr algn="l">
              <a:lnSpc>
                <a:spcPts val="4200"/>
              </a:lnSpc>
            </a:pPr>
            <a:r>
              <a:rPr lang="en-US" sz="3000">
                <a:solidFill>
                  <a:srgbClr val="E5E1DA"/>
                </a:solidFill>
                <a:latin typeface="Lato"/>
                <a:ea typeface="Lato"/>
                <a:cs typeface="Lato"/>
                <a:sym typeface="Lato"/>
              </a:rPr>
              <a:t>Easiest way to get started by running: </a:t>
            </a:r>
          </a:p>
          <a:p>
            <a:pPr algn="l">
              <a:lnSpc>
                <a:spcPts val="4200"/>
              </a:lnSpc>
              <a:spcBef>
                <a:spcPct val="0"/>
              </a:spcBef>
            </a:pPr>
            <a:r>
              <a:rPr lang="en-US" sz="3000">
                <a:solidFill>
                  <a:srgbClr val="FFD944"/>
                </a:solidFill>
                <a:latin typeface="Lato"/>
                <a:ea typeface="Lato"/>
                <a:cs typeface="Lato"/>
                <a:sym typeface="Lato"/>
              </a:rPr>
              <a:t>npx create-react-app my-app</a:t>
            </a:r>
            <a:r>
              <a:rPr lang="en-US" sz="3000">
                <a:solidFill>
                  <a:srgbClr val="E5E1DA"/>
                </a:solidFill>
                <a:latin typeface="Lato"/>
                <a:ea typeface="Lato"/>
                <a:cs typeface="Lato"/>
                <a:sym typeface="Lato"/>
              </a:rPr>
              <a:t>.</a:t>
            </a:r>
          </a:p>
        </p:txBody>
      </p:sp>
      <p:sp>
        <p:nvSpPr>
          <p:cNvPr name="TextBox 14" id="14"/>
          <p:cNvSpPr txBox="true"/>
          <p:nvPr/>
        </p:nvSpPr>
        <p:spPr>
          <a:xfrm rot="0">
            <a:off x="2263350" y="2395556"/>
            <a:ext cx="5445149" cy="596901"/>
          </a:xfrm>
          <a:prstGeom prst="rect">
            <a:avLst/>
          </a:prstGeom>
        </p:spPr>
        <p:txBody>
          <a:bodyPr anchor="t" rtlCol="false" tIns="0" lIns="0" bIns="0" rIns="0">
            <a:spAutoFit/>
          </a:bodyPr>
          <a:lstStyle/>
          <a:p>
            <a:pPr algn="l">
              <a:lnSpc>
                <a:spcPts val="4899"/>
              </a:lnSpc>
              <a:spcBef>
                <a:spcPct val="0"/>
              </a:spcBef>
            </a:pPr>
            <a:r>
              <a:rPr lang="en-US" b="true" sz="3499">
                <a:solidFill>
                  <a:srgbClr val="FBF9F1"/>
                </a:solidFill>
                <a:latin typeface="Lato Bold"/>
                <a:ea typeface="Lato Bold"/>
                <a:cs typeface="Lato Bold"/>
                <a:sym typeface="Lato Bold"/>
              </a:rPr>
              <a:t>Create React App (CRA)</a:t>
            </a:r>
          </a:p>
        </p:txBody>
      </p:sp>
      <p:sp>
        <p:nvSpPr>
          <p:cNvPr name="TextBox 15" id="15"/>
          <p:cNvSpPr txBox="true"/>
          <p:nvPr/>
        </p:nvSpPr>
        <p:spPr>
          <a:xfrm rot="0">
            <a:off x="5427536" y="10287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SETTING UP REACT</a:t>
            </a:r>
          </a:p>
        </p:txBody>
      </p:sp>
      <p:sp>
        <p:nvSpPr>
          <p:cNvPr name="TextBox 16" id="16"/>
          <p:cNvSpPr txBox="true"/>
          <p:nvPr/>
        </p:nvSpPr>
        <p:spPr>
          <a:xfrm rot="0">
            <a:off x="2263350" y="6732789"/>
            <a:ext cx="5445149" cy="2657475"/>
          </a:xfrm>
          <a:prstGeom prst="rect">
            <a:avLst/>
          </a:prstGeom>
        </p:spPr>
        <p:txBody>
          <a:bodyPr anchor="t" rtlCol="false" tIns="0" lIns="0" bIns="0" rIns="0">
            <a:spAutoFit/>
          </a:bodyPr>
          <a:lstStyle/>
          <a:p>
            <a:pPr algn="l">
              <a:lnSpc>
                <a:spcPts val="4200"/>
              </a:lnSpc>
              <a:spcBef>
                <a:spcPct val="0"/>
              </a:spcBef>
            </a:pPr>
            <a:r>
              <a:rPr lang="en-US" sz="3000">
                <a:solidFill>
                  <a:srgbClr val="E5E1DA"/>
                </a:solidFill>
                <a:latin typeface="Lato"/>
                <a:ea typeface="Lato"/>
                <a:cs typeface="Lato"/>
                <a:sym typeface="Lato"/>
              </a:rPr>
              <a:t>For more customization, set up with bundlers like Webpack or use tools like Vite.</a:t>
            </a:r>
          </a:p>
          <a:p>
            <a:pPr algn="l">
              <a:lnSpc>
                <a:spcPts val="4200"/>
              </a:lnSpc>
              <a:spcBef>
                <a:spcPct val="0"/>
              </a:spcBef>
            </a:pPr>
          </a:p>
          <a:p>
            <a:pPr algn="l">
              <a:lnSpc>
                <a:spcPts val="4200"/>
              </a:lnSpc>
              <a:spcBef>
                <a:spcPct val="0"/>
              </a:spcBef>
            </a:pPr>
          </a:p>
        </p:txBody>
      </p:sp>
      <p:sp>
        <p:nvSpPr>
          <p:cNvPr name="TextBox 17" id="17"/>
          <p:cNvSpPr txBox="true"/>
          <p:nvPr/>
        </p:nvSpPr>
        <p:spPr>
          <a:xfrm rot="0">
            <a:off x="2263350" y="6123566"/>
            <a:ext cx="5445149" cy="606425"/>
          </a:xfrm>
          <a:prstGeom prst="rect">
            <a:avLst/>
          </a:prstGeom>
        </p:spPr>
        <p:txBody>
          <a:bodyPr anchor="t" rtlCol="false" tIns="0" lIns="0" bIns="0" rIns="0">
            <a:spAutoFit/>
          </a:bodyPr>
          <a:lstStyle/>
          <a:p>
            <a:pPr algn="l">
              <a:lnSpc>
                <a:spcPts val="4900"/>
              </a:lnSpc>
              <a:spcBef>
                <a:spcPct val="0"/>
              </a:spcBef>
            </a:pPr>
            <a:r>
              <a:rPr lang="en-US" b="true" sz="3500">
                <a:solidFill>
                  <a:srgbClr val="FBF9F1"/>
                </a:solidFill>
                <a:latin typeface="Lato Bold"/>
                <a:ea typeface="Lato Bold"/>
                <a:cs typeface="Lato Bold"/>
                <a:sym typeface="Lato Bold"/>
              </a:rPr>
              <a:t>Alternative Setup</a:t>
            </a:r>
          </a:p>
        </p:txBody>
      </p:sp>
      <p:sp>
        <p:nvSpPr>
          <p:cNvPr name="TextBox 18" id="18"/>
          <p:cNvSpPr txBox="true"/>
          <p:nvPr/>
        </p:nvSpPr>
        <p:spPr>
          <a:xfrm rot="0">
            <a:off x="8869497" y="3023109"/>
            <a:ext cx="5445149" cy="1590675"/>
          </a:xfrm>
          <a:prstGeom prst="rect">
            <a:avLst/>
          </a:prstGeom>
        </p:spPr>
        <p:txBody>
          <a:bodyPr anchor="t" rtlCol="false" tIns="0" lIns="0" bIns="0" rIns="0">
            <a:spAutoFit/>
          </a:bodyPr>
          <a:lstStyle/>
          <a:p>
            <a:pPr algn="l">
              <a:lnSpc>
                <a:spcPts val="4200"/>
              </a:lnSpc>
            </a:pPr>
            <a:r>
              <a:rPr lang="en-US" sz="3000">
                <a:solidFill>
                  <a:srgbClr val="E5E1DA"/>
                </a:solidFill>
                <a:latin typeface="Lato"/>
                <a:ea typeface="Lato"/>
                <a:cs typeface="Lato"/>
                <a:sym typeface="Lato"/>
              </a:rPr>
              <a:t>Typical React app structure: src folder with files like </a:t>
            </a:r>
          </a:p>
          <a:p>
            <a:pPr algn="l">
              <a:lnSpc>
                <a:spcPts val="4200"/>
              </a:lnSpc>
              <a:spcBef>
                <a:spcPct val="0"/>
              </a:spcBef>
            </a:pPr>
            <a:r>
              <a:rPr lang="en-US" sz="3000">
                <a:solidFill>
                  <a:srgbClr val="FF9F29"/>
                </a:solidFill>
                <a:latin typeface="Lato"/>
                <a:ea typeface="Lato"/>
                <a:cs typeface="Lato"/>
                <a:sym typeface="Lato"/>
              </a:rPr>
              <a:t>App.js, index.js.</a:t>
            </a:r>
          </a:p>
        </p:txBody>
      </p:sp>
      <p:sp>
        <p:nvSpPr>
          <p:cNvPr name="TextBox 19" id="19"/>
          <p:cNvSpPr txBox="true"/>
          <p:nvPr/>
        </p:nvSpPr>
        <p:spPr>
          <a:xfrm rot="0">
            <a:off x="8869497" y="2413885"/>
            <a:ext cx="5445149" cy="606425"/>
          </a:xfrm>
          <a:prstGeom prst="rect">
            <a:avLst/>
          </a:prstGeom>
        </p:spPr>
        <p:txBody>
          <a:bodyPr anchor="t" rtlCol="false" tIns="0" lIns="0" bIns="0" rIns="0">
            <a:spAutoFit/>
          </a:bodyPr>
          <a:lstStyle/>
          <a:p>
            <a:pPr algn="l">
              <a:lnSpc>
                <a:spcPts val="4900"/>
              </a:lnSpc>
              <a:spcBef>
                <a:spcPct val="0"/>
              </a:spcBef>
            </a:pPr>
            <a:r>
              <a:rPr lang="en-US" b="true" sz="3500">
                <a:solidFill>
                  <a:srgbClr val="FBF9F1"/>
                </a:solidFill>
                <a:latin typeface="Lato Bold"/>
                <a:ea typeface="Lato Bold"/>
                <a:cs typeface="Lato Bold"/>
                <a:sym typeface="Lato Bold"/>
              </a:rPr>
              <a:t>File Structure</a:t>
            </a:r>
          </a:p>
        </p:txBody>
      </p:sp>
      <p:grpSp>
        <p:nvGrpSpPr>
          <p:cNvPr name="Group 20" id="20"/>
          <p:cNvGrpSpPr/>
          <p:nvPr/>
        </p:nvGrpSpPr>
        <p:grpSpPr>
          <a:xfrm rot="0">
            <a:off x="8475847" y="5699845"/>
            <a:ext cx="8499938" cy="3868054"/>
            <a:chOff x="0" y="0"/>
            <a:chExt cx="2238667" cy="1018747"/>
          </a:xfrm>
        </p:grpSpPr>
        <p:sp>
          <p:nvSpPr>
            <p:cNvPr name="Freeform 21" id="21"/>
            <p:cNvSpPr/>
            <p:nvPr/>
          </p:nvSpPr>
          <p:spPr>
            <a:xfrm flipH="false" flipV="false" rot="0">
              <a:off x="0" y="0"/>
              <a:ext cx="2238667" cy="1018747"/>
            </a:xfrm>
            <a:custGeom>
              <a:avLst/>
              <a:gdLst/>
              <a:ahLst/>
              <a:cxnLst/>
              <a:rect r="r" b="b" t="t" l="l"/>
              <a:pathLst>
                <a:path h="1018747" w="2238667">
                  <a:moveTo>
                    <a:pt x="18216" y="0"/>
                  </a:moveTo>
                  <a:lnTo>
                    <a:pt x="2220451" y="0"/>
                  </a:lnTo>
                  <a:cubicBezTo>
                    <a:pt x="2230511" y="0"/>
                    <a:pt x="2238667" y="8156"/>
                    <a:pt x="2238667" y="18216"/>
                  </a:cubicBezTo>
                  <a:lnTo>
                    <a:pt x="2238667" y="1000530"/>
                  </a:lnTo>
                  <a:cubicBezTo>
                    <a:pt x="2238667" y="1010591"/>
                    <a:pt x="2230511" y="1018747"/>
                    <a:pt x="2220451" y="1018747"/>
                  </a:cubicBezTo>
                  <a:lnTo>
                    <a:pt x="18216" y="1018747"/>
                  </a:lnTo>
                  <a:cubicBezTo>
                    <a:pt x="8156" y="1018747"/>
                    <a:pt x="0" y="1010591"/>
                    <a:pt x="0" y="1000530"/>
                  </a:cubicBezTo>
                  <a:lnTo>
                    <a:pt x="0" y="18216"/>
                  </a:lnTo>
                  <a:cubicBezTo>
                    <a:pt x="0" y="8156"/>
                    <a:pt x="8156" y="0"/>
                    <a:pt x="18216" y="0"/>
                  </a:cubicBezTo>
                  <a:close/>
                </a:path>
              </a:pathLst>
            </a:custGeom>
            <a:solidFill>
              <a:srgbClr val="000000"/>
            </a:solidFill>
            <a:ln w="38100" cap="sq">
              <a:solidFill>
                <a:srgbClr val="FBF9F1"/>
              </a:solidFill>
              <a:prstDash val="solid"/>
              <a:miter/>
            </a:ln>
          </p:spPr>
        </p:sp>
        <p:sp>
          <p:nvSpPr>
            <p:cNvPr name="TextBox 22" id="22"/>
            <p:cNvSpPr txBox="true"/>
            <p:nvPr/>
          </p:nvSpPr>
          <p:spPr>
            <a:xfrm>
              <a:off x="0" y="-38100"/>
              <a:ext cx="2238667" cy="105684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802867" y="6661870"/>
            <a:ext cx="8172918" cy="2657475"/>
          </a:xfrm>
          <a:prstGeom prst="rect">
            <a:avLst/>
          </a:prstGeom>
        </p:spPr>
        <p:txBody>
          <a:bodyPr anchor="t" rtlCol="false" tIns="0" lIns="0" bIns="0" rIns="0">
            <a:spAutoFit/>
          </a:bodyPr>
          <a:lstStyle/>
          <a:p>
            <a:pPr algn="l">
              <a:lnSpc>
                <a:spcPts val="4200"/>
              </a:lnSpc>
            </a:pPr>
            <a:r>
              <a:rPr lang="en-US" sz="3000">
                <a:solidFill>
                  <a:srgbClr val="E5E1DA"/>
                </a:solidFill>
                <a:latin typeface="Lato"/>
                <a:ea typeface="Lato"/>
                <a:cs typeface="Lato"/>
                <a:sym typeface="Lato"/>
              </a:rPr>
              <a:t>In the app directory, run:</a:t>
            </a:r>
          </a:p>
          <a:p>
            <a:pPr algn="l">
              <a:lnSpc>
                <a:spcPts val="4200"/>
              </a:lnSpc>
            </a:pPr>
            <a:r>
              <a:rPr lang="en-US" sz="3000">
                <a:solidFill>
                  <a:srgbClr val="F14E63"/>
                </a:solidFill>
                <a:latin typeface="Lato"/>
                <a:ea typeface="Lato"/>
                <a:cs typeface="Lato"/>
                <a:sym typeface="Lato"/>
              </a:rPr>
              <a:t>npm start</a:t>
            </a:r>
          </a:p>
          <a:p>
            <a:pPr algn="l">
              <a:lnSpc>
                <a:spcPts val="4200"/>
              </a:lnSpc>
              <a:spcBef>
                <a:spcPct val="0"/>
              </a:spcBef>
            </a:pPr>
            <a:r>
              <a:rPr lang="en-US" sz="3000">
                <a:solidFill>
                  <a:srgbClr val="E5E1DA"/>
                </a:solidFill>
                <a:latin typeface="Lato"/>
                <a:ea typeface="Lato"/>
                <a:cs typeface="Lato"/>
                <a:sym typeface="Lato"/>
              </a:rPr>
              <a:t>This will start the development server, and your React app should open in your default web browser at </a:t>
            </a:r>
            <a:r>
              <a:rPr lang="en-US" sz="3000">
                <a:solidFill>
                  <a:srgbClr val="F14E63"/>
                </a:solidFill>
                <a:latin typeface="Lato"/>
                <a:ea typeface="Lato"/>
                <a:cs typeface="Lato"/>
                <a:sym typeface="Lato"/>
              </a:rPr>
              <a:t>http://localhost:3000</a:t>
            </a:r>
            <a:r>
              <a:rPr lang="en-US" sz="3000">
                <a:solidFill>
                  <a:srgbClr val="E5E1DA"/>
                </a:solidFill>
                <a:latin typeface="Lato"/>
                <a:ea typeface="Lato"/>
                <a:cs typeface="Lato"/>
                <a:sym typeface="Lato"/>
              </a:rPr>
              <a:t>.</a:t>
            </a:r>
          </a:p>
        </p:txBody>
      </p:sp>
      <p:sp>
        <p:nvSpPr>
          <p:cNvPr name="TextBox 24" id="24"/>
          <p:cNvSpPr txBox="true"/>
          <p:nvPr/>
        </p:nvSpPr>
        <p:spPr>
          <a:xfrm rot="0">
            <a:off x="8802867" y="5858453"/>
            <a:ext cx="5445149" cy="606425"/>
          </a:xfrm>
          <a:prstGeom prst="rect">
            <a:avLst/>
          </a:prstGeom>
        </p:spPr>
        <p:txBody>
          <a:bodyPr anchor="t" rtlCol="false" tIns="0" lIns="0" bIns="0" rIns="0">
            <a:spAutoFit/>
          </a:bodyPr>
          <a:lstStyle/>
          <a:p>
            <a:pPr algn="l">
              <a:lnSpc>
                <a:spcPts val="4900"/>
              </a:lnSpc>
              <a:spcBef>
                <a:spcPct val="0"/>
              </a:spcBef>
            </a:pPr>
            <a:r>
              <a:rPr lang="en-US" b="true" sz="3500">
                <a:solidFill>
                  <a:srgbClr val="FBF9F1"/>
                </a:solidFill>
                <a:latin typeface="Lato Bold"/>
                <a:ea typeface="Lato Bold"/>
                <a:cs typeface="Lato Bold"/>
                <a:sym typeface="Lato Bold"/>
              </a:rPr>
              <a:t>Run React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DAGVhAqtgY8</dc:identifier>
  <dcterms:modified xsi:type="dcterms:W3CDTF">2011-08-01T06:04:30Z</dcterms:modified>
  <cp:revision>1</cp:revision>
  <dc:title>Startup Pitch Deck</dc:title>
</cp:coreProperties>
</file>